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43"/>
  </p:notesMasterIdLst>
  <p:sldIdLst>
    <p:sldId id="298" r:id="rId2"/>
    <p:sldId id="299" r:id="rId3"/>
    <p:sldId id="300" r:id="rId4"/>
    <p:sldId id="301" r:id="rId5"/>
    <p:sldId id="302" r:id="rId6"/>
    <p:sldId id="303"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74" d="100"/>
          <a:sy n="74" d="100"/>
        </p:scale>
        <p:origin x="50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13"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14"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15"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716"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17"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718"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71"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1048672"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48673" name="Date Placeholder 3"/>
          <p:cNvSpPr>
            <a:spLocks noGrp="1"/>
          </p:cNvSpPr>
          <p:nvPr>
            <p:ph type="dt" sz="half" idx="10"/>
          </p:nvPr>
        </p:nvSpPr>
        <p:spPr/>
        <p:txBody>
          <a:bodyPr/>
          <a:lstStyle/>
          <a:p>
            <a:fld id="{48A87A34-81AB-432B-8DAE-1953F412C126}" type="datetimeFigureOut">
              <a:rPr lang="en-US" dirty="0"/>
              <a:t>3/10/2025</a:t>
            </a:fld>
            <a:endParaRPr lang="en-US" dirty="0"/>
          </a:p>
        </p:txBody>
      </p:sp>
      <p:sp>
        <p:nvSpPr>
          <p:cNvPr id="1048674" name="Footer Placeholder 4"/>
          <p:cNvSpPr>
            <a:spLocks noGrp="1"/>
          </p:cNvSpPr>
          <p:nvPr>
            <p:ph type="ftr" sz="quarter" idx="11"/>
          </p:nvPr>
        </p:nvSpPr>
        <p:spPr>
          <a:xfrm>
            <a:off x="2416500" y="329307"/>
            <a:ext cx="4973915" cy="309201"/>
          </a:xfrm>
        </p:spPr>
        <p:txBody>
          <a:bodyPr/>
          <a:lstStyle/>
          <a:p>
            <a:endParaRPr lang="en-US" dirty="0"/>
          </a:p>
        </p:txBody>
      </p:sp>
      <p:sp>
        <p:nvSpPr>
          <p:cNvPr id="1048675"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3145732" name="Straight Connector 14"/>
          <p:cNvCxnSpPr>
            <a:cxnSpLocks/>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89" name="Title 1"/>
          <p:cNvSpPr>
            <a:spLocks noGrp="1"/>
          </p:cNvSpPr>
          <p:nvPr>
            <p:ph type="title"/>
          </p:nvPr>
        </p:nvSpPr>
        <p:spPr/>
        <p:txBody>
          <a:bodyPr/>
          <a:lstStyle/>
          <a:p>
            <a:r>
              <a:rPr lang="en-US"/>
              <a:t>Click to edit Master title style</a:t>
            </a:r>
            <a:endParaRPr lang="en-US" dirty="0"/>
          </a:p>
        </p:txBody>
      </p:sp>
      <p:sp>
        <p:nvSpPr>
          <p:cNvPr id="1048690"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91" name="Date Placeholder 3"/>
          <p:cNvSpPr>
            <a:spLocks noGrp="1"/>
          </p:cNvSpPr>
          <p:nvPr>
            <p:ph type="dt" sz="half" idx="10"/>
          </p:nvPr>
        </p:nvSpPr>
        <p:spPr/>
        <p:txBody>
          <a:bodyPr/>
          <a:lstStyle/>
          <a:p>
            <a:fld id="{48A87A34-81AB-432B-8DAE-1953F412C126}" type="datetimeFigureOut">
              <a:rPr lang="en-US" dirty="0"/>
              <a:t>3/10/2025</a:t>
            </a:fld>
            <a:endParaRPr lang="en-US" dirty="0"/>
          </a:p>
        </p:txBody>
      </p:sp>
      <p:sp>
        <p:nvSpPr>
          <p:cNvPr id="1048692" name="Footer Placeholder 4"/>
          <p:cNvSpPr>
            <a:spLocks noGrp="1"/>
          </p:cNvSpPr>
          <p:nvPr>
            <p:ph type="ftr" sz="quarter" idx="11"/>
          </p:nvPr>
        </p:nvSpPr>
        <p:spPr/>
        <p:txBody>
          <a:bodyPr/>
          <a:lstStyle/>
          <a:p>
            <a:endParaRPr lang="en-US" dirty="0"/>
          </a:p>
        </p:txBody>
      </p:sp>
      <p:sp>
        <p:nvSpPr>
          <p:cNvPr id="1048693"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145735" name="Straight Connector 25"/>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76" name="Vertical Title 1"/>
          <p:cNvSpPr>
            <a:spLocks noGrp="1"/>
          </p:cNvSpPr>
          <p:nvPr>
            <p:ph type="title" orient="vert"/>
          </p:nvPr>
        </p:nvSpPr>
        <p:spPr>
          <a:xfrm>
            <a:off x="9439111" y="798973"/>
            <a:ext cx="1615742" cy="4659889"/>
          </a:xfrm>
        </p:spPr>
        <p:txBody>
          <a:bodyPr vert="eaVert"/>
          <a:lstStyle>
            <a:lvl1pPr algn="l"/>
          </a:lstStyle>
          <a:p>
            <a:r>
              <a:rPr lang="en-US"/>
              <a:t>Click to edit Master title style</a:t>
            </a:r>
            <a:endParaRPr lang="en-US" dirty="0"/>
          </a:p>
        </p:txBody>
      </p:sp>
      <p:sp>
        <p:nvSpPr>
          <p:cNvPr id="1048677"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78" name="Date Placeholder 3"/>
          <p:cNvSpPr>
            <a:spLocks noGrp="1"/>
          </p:cNvSpPr>
          <p:nvPr>
            <p:ph type="dt" sz="half" idx="10"/>
          </p:nvPr>
        </p:nvSpPr>
        <p:spPr/>
        <p:txBody>
          <a:bodyPr/>
          <a:lstStyle/>
          <a:p>
            <a:fld id="{48A87A34-81AB-432B-8DAE-1953F412C126}" type="datetimeFigureOut">
              <a:rPr lang="en-US" dirty="0"/>
              <a:t>3/10/2025</a:t>
            </a:fld>
            <a:endParaRPr lang="en-US" dirty="0"/>
          </a:p>
        </p:txBody>
      </p:sp>
      <p:sp>
        <p:nvSpPr>
          <p:cNvPr id="1048679" name="Footer Placeholder 4"/>
          <p:cNvSpPr>
            <a:spLocks noGrp="1"/>
          </p:cNvSpPr>
          <p:nvPr>
            <p:ph type="ftr" sz="quarter" idx="11"/>
          </p:nvPr>
        </p:nvSpPr>
        <p:spPr/>
        <p:txBody>
          <a:bodyPr/>
          <a:lstStyle/>
          <a:p>
            <a:endParaRPr lang="en-US" dirty="0"/>
          </a:p>
        </p:txBody>
      </p:sp>
      <p:sp>
        <p:nvSpPr>
          <p:cNvPr id="1048680"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145733" name="Straight Connector 14"/>
          <p:cNvCxnSpPr>
            <a:cxnSpLocks/>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4" name="Title 1"/>
          <p:cNvSpPr>
            <a:spLocks noGrp="1"/>
          </p:cNvSpPr>
          <p:nvPr>
            <p:ph type="title"/>
          </p:nvPr>
        </p:nvSpPr>
        <p:spPr/>
        <p:txBody>
          <a:bodyPr/>
          <a:lstStyle/>
          <a:p>
            <a:r>
              <a:rPr lang="en-US"/>
              <a:t>Click to edit Master title style</a:t>
            </a:r>
            <a:endParaRPr lang="en-US" dirty="0"/>
          </a:p>
        </p:txBody>
      </p:sp>
      <p:sp>
        <p:nvSpPr>
          <p:cNvPr id="1048595"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96" name="Date Placeholder 3"/>
          <p:cNvSpPr>
            <a:spLocks noGrp="1"/>
          </p:cNvSpPr>
          <p:nvPr>
            <p:ph type="dt" sz="half" idx="10"/>
          </p:nvPr>
        </p:nvSpPr>
        <p:spPr/>
        <p:txBody>
          <a:bodyPr/>
          <a:lstStyle/>
          <a:p>
            <a:fld id="{48A87A34-81AB-432B-8DAE-1953F412C126}" type="datetimeFigureOut">
              <a:rPr lang="en-US" dirty="0"/>
              <a:t>3/10/2025</a:t>
            </a:fld>
            <a:endParaRPr lang="en-US" dirty="0"/>
          </a:p>
        </p:txBody>
      </p:sp>
      <p:sp>
        <p:nvSpPr>
          <p:cNvPr id="1048597" name="Footer Placeholder 4"/>
          <p:cNvSpPr>
            <a:spLocks noGrp="1"/>
          </p:cNvSpPr>
          <p:nvPr>
            <p:ph type="ftr" sz="quarter" idx="11"/>
          </p:nvPr>
        </p:nvSpPr>
        <p:spPr/>
        <p:txBody>
          <a:bodyPr/>
          <a:lstStyle/>
          <a:p>
            <a:endParaRPr lang="en-US" dirty="0"/>
          </a:p>
        </p:txBody>
      </p:sp>
      <p:sp>
        <p:nvSpPr>
          <p:cNvPr id="1048598"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145730" name="Straight Connector 32"/>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94"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1048695"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696" name="Date Placeholder 3"/>
          <p:cNvSpPr>
            <a:spLocks noGrp="1"/>
          </p:cNvSpPr>
          <p:nvPr>
            <p:ph type="dt" sz="half" idx="10"/>
          </p:nvPr>
        </p:nvSpPr>
        <p:spPr/>
        <p:txBody>
          <a:bodyPr/>
          <a:lstStyle/>
          <a:p>
            <a:fld id="{48A87A34-81AB-432B-8DAE-1953F412C126}" type="datetimeFigureOut">
              <a:rPr lang="en-US" dirty="0"/>
              <a:t>3/10/2025</a:t>
            </a:fld>
            <a:endParaRPr lang="en-US" dirty="0"/>
          </a:p>
        </p:txBody>
      </p:sp>
      <p:sp>
        <p:nvSpPr>
          <p:cNvPr id="1048697" name="Footer Placeholder 4"/>
          <p:cNvSpPr>
            <a:spLocks noGrp="1"/>
          </p:cNvSpPr>
          <p:nvPr>
            <p:ph type="ftr" sz="quarter" idx="11"/>
          </p:nvPr>
        </p:nvSpPr>
        <p:spPr/>
        <p:txBody>
          <a:bodyPr/>
          <a:lstStyle/>
          <a:p>
            <a:endParaRPr lang="en-US" dirty="0"/>
          </a:p>
        </p:txBody>
      </p:sp>
      <p:sp>
        <p:nvSpPr>
          <p:cNvPr id="1048698"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145736" name="Straight Connector 14"/>
          <p:cNvCxnSpPr>
            <a:cxnSpLocks/>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58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104858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8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85" name="Date Placeholder 4"/>
          <p:cNvSpPr>
            <a:spLocks noGrp="1"/>
          </p:cNvSpPr>
          <p:nvPr>
            <p:ph type="dt" sz="half" idx="10"/>
          </p:nvPr>
        </p:nvSpPr>
        <p:spPr/>
        <p:txBody>
          <a:bodyPr/>
          <a:lstStyle/>
          <a:p>
            <a:fld id="{48A87A34-81AB-432B-8DAE-1953F412C126}" type="datetimeFigureOut">
              <a:rPr lang="en-US" dirty="0"/>
              <a:t>3/10/2025</a:t>
            </a:fld>
            <a:endParaRPr lang="en-US" dirty="0"/>
          </a:p>
        </p:txBody>
      </p:sp>
      <p:sp>
        <p:nvSpPr>
          <p:cNvPr id="1048586" name="Footer Placeholder 5"/>
          <p:cNvSpPr>
            <a:spLocks noGrp="1"/>
          </p:cNvSpPr>
          <p:nvPr>
            <p:ph type="ftr" sz="quarter" idx="11"/>
          </p:nvPr>
        </p:nvSpPr>
        <p:spPr/>
        <p:txBody>
          <a:bodyPr/>
          <a:lstStyle/>
          <a:p>
            <a:endParaRPr lang="en-US" dirty="0"/>
          </a:p>
        </p:txBody>
      </p:sp>
      <p:sp>
        <p:nvSpPr>
          <p:cNvPr id="104858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45729" name="Straight Connector 34"/>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99"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1048700"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01"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02"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03"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04" name="Date Placeholder 6"/>
          <p:cNvSpPr>
            <a:spLocks noGrp="1"/>
          </p:cNvSpPr>
          <p:nvPr>
            <p:ph type="dt" sz="half" idx="10"/>
          </p:nvPr>
        </p:nvSpPr>
        <p:spPr/>
        <p:txBody>
          <a:bodyPr/>
          <a:lstStyle/>
          <a:p>
            <a:fld id="{48A87A34-81AB-432B-8DAE-1953F412C126}" type="datetimeFigureOut">
              <a:rPr lang="en-US" dirty="0"/>
              <a:t>3/10/2025</a:t>
            </a:fld>
            <a:endParaRPr lang="en-US" dirty="0"/>
          </a:p>
        </p:txBody>
      </p:sp>
      <p:sp>
        <p:nvSpPr>
          <p:cNvPr id="1048705" name="Footer Placeholder 7"/>
          <p:cNvSpPr>
            <a:spLocks noGrp="1"/>
          </p:cNvSpPr>
          <p:nvPr>
            <p:ph type="ftr" sz="quarter" idx="11"/>
          </p:nvPr>
        </p:nvSpPr>
        <p:spPr/>
        <p:txBody>
          <a:bodyPr/>
          <a:lstStyle/>
          <a:p>
            <a:endParaRPr lang="en-US" dirty="0"/>
          </a:p>
        </p:txBody>
      </p:sp>
      <p:sp>
        <p:nvSpPr>
          <p:cNvPr id="1048706"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3145737" name="Straight Connector 28"/>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09" name="Title 1"/>
          <p:cNvSpPr>
            <a:spLocks noGrp="1"/>
          </p:cNvSpPr>
          <p:nvPr>
            <p:ph type="title"/>
          </p:nvPr>
        </p:nvSpPr>
        <p:spPr/>
        <p:txBody>
          <a:bodyPr/>
          <a:lstStyle/>
          <a:p>
            <a:r>
              <a:rPr lang="en-US"/>
              <a:t>Click to edit Master title style</a:t>
            </a:r>
            <a:endParaRPr lang="en-US" dirty="0"/>
          </a:p>
        </p:txBody>
      </p:sp>
      <p:sp>
        <p:nvSpPr>
          <p:cNvPr id="1048610" name="Date Placeholder 2"/>
          <p:cNvSpPr>
            <a:spLocks noGrp="1"/>
          </p:cNvSpPr>
          <p:nvPr>
            <p:ph type="dt" sz="half" idx="10"/>
          </p:nvPr>
        </p:nvSpPr>
        <p:spPr/>
        <p:txBody>
          <a:bodyPr/>
          <a:lstStyle/>
          <a:p>
            <a:fld id="{48A87A34-81AB-432B-8DAE-1953F412C126}" type="datetimeFigureOut">
              <a:rPr lang="en-US" dirty="0"/>
              <a:t>3/10/2025</a:t>
            </a:fld>
            <a:endParaRPr lang="en-US" dirty="0"/>
          </a:p>
        </p:txBody>
      </p:sp>
      <p:sp>
        <p:nvSpPr>
          <p:cNvPr id="1048611" name="Footer Placeholder 3"/>
          <p:cNvSpPr>
            <a:spLocks noGrp="1"/>
          </p:cNvSpPr>
          <p:nvPr>
            <p:ph type="ftr" sz="quarter" idx="11"/>
          </p:nvPr>
        </p:nvSpPr>
        <p:spPr/>
        <p:txBody>
          <a:bodyPr/>
          <a:lstStyle/>
          <a:p>
            <a:endParaRPr lang="en-US" dirty="0"/>
          </a:p>
        </p:txBody>
      </p:sp>
      <p:sp>
        <p:nvSpPr>
          <p:cNvPr id="1048612"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3145731" name="Straight Connector 24"/>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15" name="Date Placeholder 1"/>
          <p:cNvSpPr>
            <a:spLocks noGrp="1"/>
          </p:cNvSpPr>
          <p:nvPr>
            <p:ph type="dt" sz="half" idx="10"/>
          </p:nvPr>
        </p:nvSpPr>
        <p:spPr/>
        <p:txBody>
          <a:bodyPr/>
          <a:lstStyle/>
          <a:p>
            <a:fld id="{48A87A34-81AB-432B-8DAE-1953F412C126}" type="datetimeFigureOut">
              <a:rPr lang="en-US" dirty="0"/>
              <a:t>3/10/2025</a:t>
            </a:fld>
            <a:endParaRPr lang="en-US" dirty="0"/>
          </a:p>
        </p:txBody>
      </p:sp>
      <p:sp>
        <p:nvSpPr>
          <p:cNvPr id="1048616" name="Footer Placeholder 2"/>
          <p:cNvSpPr>
            <a:spLocks noGrp="1"/>
          </p:cNvSpPr>
          <p:nvPr>
            <p:ph type="ftr" sz="quarter" idx="11"/>
          </p:nvPr>
        </p:nvSpPr>
        <p:spPr/>
        <p:txBody>
          <a:bodyPr/>
          <a:lstStyle/>
          <a:p>
            <a:endParaRPr lang="en-US" dirty="0"/>
          </a:p>
        </p:txBody>
      </p:sp>
      <p:sp>
        <p:nvSpPr>
          <p:cNvPr id="1048617"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07"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1048708"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09"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10" name="Date Placeholder 4"/>
          <p:cNvSpPr>
            <a:spLocks noGrp="1"/>
          </p:cNvSpPr>
          <p:nvPr>
            <p:ph type="dt" sz="half" idx="10"/>
          </p:nvPr>
        </p:nvSpPr>
        <p:spPr/>
        <p:txBody>
          <a:bodyPr/>
          <a:lstStyle/>
          <a:p>
            <a:fld id="{48A87A34-81AB-432B-8DAE-1953F412C126}" type="datetimeFigureOut">
              <a:rPr lang="en-US" dirty="0"/>
              <a:t>3/10/2025</a:t>
            </a:fld>
            <a:endParaRPr lang="en-US" dirty="0"/>
          </a:p>
        </p:txBody>
      </p:sp>
      <p:sp>
        <p:nvSpPr>
          <p:cNvPr id="1048711" name="Footer Placeholder 5"/>
          <p:cNvSpPr>
            <a:spLocks noGrp="1"/>
          </p:cNvSpPr>
          <p:nvPr>
            <p:ph type="ftr" sz="quarter" idx="11"/>
          </p:nvPr>
        </p:nvSpPr>
        <p:spPr/>
        <p:txBody>
          <a:bodyPr/>
          <a:lstStyle/>
          <a:p>
            <a:endParaRPr lang="en-US" dirty="0"/>
          </a:p>
        </p:txBody>
      </p:sp>
      <p:sp>
        <p:nvSpPr>
          <p:cNvPr id="1048712"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45738" name="Straight Connector 16"/>
          <p:cNvCxnSpPr>
            <a:cxnSpLocks/>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02" name="Group 7"/>
          <p:cNvGrpSpPr/>
          <p:nvPr/>
        </p:nvGrpSpPr>
        <p:grpSpPr>
          <a:xfrm>
            <a:off x="7477387" y="482170"/>
            <a:ext cx="4074533" cy="5149101"/>
            <a:chOff x="7477387" y="482170"/>
            <a:chExt cx="4074533" cy="5149101"/>
          </a:xfrm>
        </p:grpSpPr>
        <p:sp>
          <p:nvSpPr>
            <p:cNvPr id="1048681"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048682"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1048683"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1048684"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48685"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86" name="Date Placeholder 4"/>
          <p:cNvSpPr>
            <a:spLocks noGrp="1"/>
          </p:cNvSpPr>
          <p:nvPr>
            <p:ph type="dt" sz="half" idx="10"/>
          </p:nvPr>
        </p:nvSpPr>
        <p:spPr>
          <a:xfrm>
            <a:off x="1447382" y="5469856"/>
            <a:ext cx="5527351" cy="320123"/>
          </a:xfrm>
        </p:spPr>
        <p:txBody>
          <a:bodyPr/>
          <a:lstStyle>
            <a:lvl1pPr algn="l"/>
          </a:lstStyle>
          <a:p>
            <a:fld id="{48A87A34-81AB-432B-8DAE-1953F412C126}" type="datetimeFigureOut">
              <a:rPr lang="en-US" dirty="0"/>
              <a:t>3/10/2025</a:t>
            </a:fld>
            <a:endParaRPr lang="en-US" dirty="0"/>
          </a:p>
        </p:txBody>
      </p:sp>
      <p:sp>
        <p:nvSpPr>
          <p:cNvPr id="1048687" name="Footer Placeholder 5"/>
          <p:cNvSpPr>
            <a:spLocks noGrp="1"/>
          </p:cNvSpPr>
          <p:nvPr>
            <p:ph type="ftr" sz="quarter" idx="11"/>
          </p:nvPr>
        </p:nvSpPr>
        <p:spPr>
          <a:xfrm>
            <a:off x="1447382" y="318640"/>
            <a:ext cx="5541004" cy="320931"/>
          </a:xfrm>
        </p:spPr>
        <p:txBody>
          <a:bodyPr/>
          <a:lstStyle/>
          <a:p>
            <a:endParaRPr lang="en-US" dirty="0"/>
          </a:p>
        </p:txBody>
      </p:sp>
      <p:sp>
        <p:nvSpPr>
          <p:cNvPr id="1048688"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45734" name="Straight Connector 30"/>
          <p:cNvCxnSpPr>
            <a:cxnSpLocks/>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48576"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097152" name="Picture 6"/>
          <p:cNvPicPr>
            <a:picLocks noChangeAspect="1"/>
          </p:cNvPicPr>
          <p:nvPr/>
        </p:nvPicPr>
        <p:blipFill rotWithShape="1">
          <a:blip r:embed="rId13"/>
          <a:srcRect t="1538" b="-1538"/>
          <a:stretch>
            <a:fillRect/>
          </a:stretch>
        </p:blipFill>
        <p:spPr bwMode="black">
          <a:xfrm>
            <a:off x="0" y="6126480"/>
            <a:ext cx="12192000" cy="742950"/>
          </a:xfrm>
          <a:prstGeom prst="rect">
            <a:avLst/>
          </a:prstGeom>
        </p:spPr>
      </p:pic>
      <p:sp>
        <p:nvSpPr>
          <p:cNvPr id="1048577"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048578"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79"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t>3/10/2025</a:t>
            </a:fld>
            <a:endParaRPr lang="en-US" dirty="0"/>
          </a:p>
        </p:txBody>
      </p:sp>
      <p:sp>
        <p:nvSpPr>
          <p:cNvPr id="1048580"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1048581"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t>‹#›</a:t>
            </a:fld>
            <a:endParaRPr lang="en-US" dirty="0"/>
          </a:p>
        </p:txBody>
      </p:sp>
      <p:cxnSp>
        <p:nvCxnSpPr>
          <p:cNvPr id="3145728" name="Straight Connector 9"/>
          <p:cNvCxnSpPr>
            <a:cxnSpLocks/>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Subtitle 2"/>
          <p:cNvSpPr>
            <a:spLocks noGrp="1"/>
          </p:cNvSpPr>
          <p:nvPr/>
        </p:nvSpPr>
        <p:spPr>
          <a:xfrm>
            <a:off x="1260391" y="1635934"/>
            <a:ext cx="8961120" cy="2017519"/>
          </a:xfrm>
          <a:prstGeom prst="rect">
            <a:avLst/>
          </a:prstGeom>
        </p:spPr>
        <p:txBody>
          <a:bodyPr vert="horz" lIns="91440" tIns="45720" rIns="91440" bIns="45720" rtlCol="0" anchor="t">
            <a:normAutofit fontScale="66667" lnSpcReduction="20000"/>
          </a:bodyPr>
          <a:lstStyle>
            <a:lvl1pPr marL="0" indent="0" algn="r" defTabSz="457200" rtl="0" eaLnBrk="1" latinLnBrk="0" hangingPunct="1">
              <a:spcBef>
                <a:spcPts val="1000"/>
              </a:spcBef>
              <a:spcAft>
                <a:spcPts val="0"/>
              </a:spcAft>
              <a:buClr>
                <a:schemeClr val="accent1"/>
              </a:buClr>
              <a:buSzPct val="80000"/>
              <a:buFont typeface="Wingdings 3" panose="05040102010807070707"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panose="05040102010807070707"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panose="05040102010807070707"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9pPr>
          </a:lstStyle>
          <a:p>
            <a:pPr marL="0" indent="0" algn="just">
              <a:buNone/>
            </a:pPr>
            <a:r>
              <a:rPr lang="en-IN" b="1" dirty="0">
                <a:solidFill>
                  <a:schemeClr val="accent6">
                    <a:lumMod val="75000"/>
                  </a:schemeClr>
                </a:solidFill>
              </a:rPr>
              <a:t>             </a:t>
            </a:r>
            <a:endParaRPr lang="en-IN" sz="2800" b="1" dirty="0">
              <a:solidFill>
                <a:schemeClr val="tx1"/>
              </a:solidFill>
            </a:endParaRPr>
          </a:p>
          <a:p>
            <a:pPr marL="0" indent="0" algn="just">
              <a:buNone/>
            </a:pPr>
            <a:r>
              <a:rPr lang="en-IN" dirty="0"/>
              <a:t>	</a:t>
            </a:r>
            <a:r>
              <a:rPr lang="en-IN" sz="2200" dirty="0"/>
              <a:t>                 </a:t>
            </a:r>
            <a:endParaRPr lang="en-IN" sz="2200" b="1"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IN" sz="2200" b="1" dirty="0">
                <a:solidFill>
                  <a:schemeClr val="accent2">
                    <a:lumMod val="75000"/>
                  </a:schemeClr>
                </a:solidFill>
                <a:latin typeface="Times New Roman" panose="02020603050405020304" pitchFamily="18" charset="0"/>
                <a:cs typeface="Times New Roman" panose="02020603050405020304" pitchFamily="18" charset="0"/>
              </a:rPr>
              <a:t>                </a:t>
            </a:r>
          </a:p>
          <a:p>
            <a:pPr marL="0" indent="0" algn="just">
              <a:buNone/>
            </a:pPr>
            <a:endParaRPr lang="en-IN" sz="6400" b="1" dirty="0">
              <a:solidFill>
                <a:schemeClr val="accent2">
                  <a:lumMod val="75000"/>
                </a:schemeClr>
              </a:solidFill>
              <a:latin typeface="Times New Roman" panose="02020603050405020304" pitchFamily="18" charset="0"/>
              <a:cs typeface="Times New Roman" panose="02020603050405020304" pitchFamily="18" charset="0"/>
            </a:endParaRPr>
          </a:p>
          <a:p>
            <a:pPr marL="0" indent="0" algn="just">
              <a:buNone/>
            </a:pPr>
            <a:r>
              <a:rPr lang="en-IN" sz="6400" b="1" dirty="0">
                <a:solidFill>
                  <a:schemeClr val="accent2">
                    <a:lumMod val="75000"/>
                  </a:schemeClr>
                </a:solidFill>
                <a:latin typeface="Times New Roman" panose="02020603050405020304" pitchFamily="18" charset="0"/>
                <a:cs typeface="Times New Roman" panose="02020603050405020304" pitchFamily="18" charset="0"/>
              </a:rPr>
              <a:t>                                                                                  </a:t>
            </a:r>
            <a:endParaRPr lang="en-IN" dirty="0"/>
          </a:p>
        </p:txBody>
      </p:sp>
      <p:sp>
        <p:nvSpPr>
          <p:cNvPr id="1048589" name="Subtitle 2"/>
          <p:cNvSpPr>
            <a:spLocks noGrp="1"/>
          </p:cNvSpPr>
          <p:nvPr>
            <p:ph type="title"/>
          </p:nvPr>
        </p:nvSpPr>
        <p:spPr>
          <a:xfrm>
            <a:off x="2105053" y="413291"/>
            <a:ext cx="8826556" cy="2055661"/>
          </a:xfrm>
          <a:prstGeom prst="rect">
            <a:avLst/>
          </a:prstGeom>
        </p:spPr>
        <p:txBody>
          <a:bodyPr vert="horz" lIns="91440" tIns="45720" rIns="91440" bIns="45720" rtlCol="0" anchor="t">
            <a:normAutofit fontScale="90000"/>
          </a:bodyPr>
          <a:lstStyle>
            <a:lvl1pPr marL="0" indent="0" algn="r" defTabSz="457200" rtl="0" eaLnBrk="1" latinLnBrk="0" hangingPunct="1">
              <a:spcBef>
                <a:spcPts val="1000"/>
              </a:spcBef>
              <a:spcAft>
                <a:spcPts val="0"/>
              </a:spcAft>
              <a:buClr>
                <a:schemeClr val="accent1"/>
              </a:buClr>
              <a:buSzPct val="80000"/>
              <a:buFont typeface="Wingdings 3" panose="05040102010807070707"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panose="05040102010807070707"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panose="05040102010807070707"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panose="05040102010807070707" charset="2"/>
              <a:buNone/>
              <a:defRPr sz="1200" kern="1200">
                <a:solidFill>
                  <a:schemeClr val="tx1">
                    <a:tint val="75000"/>
                  </a:schemeClr>
                </a:solidFill>
                <a:latin typeface="+mn-lt"/>
                <a:ea typeface="+mn-ea"/>
                <a:cs typeface="+mn-cs"/>
              </a:defRPr>
            </a:lvl9pPr>
          </a:lstStyle>
          <a:p>
            <a:pPr marL="0" indent="0" algn="just">
              <a:buNone/>
            </a:pPr>
            <a:r>
              <a:rPr lang="en-IN" sz="2000" b="1" dirty="0">
                <a:solidFill>
                  <a:schemeClr val="tx1">
                    <a:lumMod val="85000"/>
                    <a:lumOff val="15000"/>
                  </a:schemeClr>
                </a:solidFill>
              </a:rPr>
              <a:t>                                   </a:t>
            </a:r>
            <a:endParaRPr lang="en-IN" sz="2200" b="1" dirty="0">
              <a:solidFill>
                <a:schemeClr val="tx1"/>
              </a:solidFill>
              <a:latin typeface="Times New Roman" panose="02020603050405020304" pitchFamily="18" charset="0"/>
              <a:cs typeface="Times New Roman" panose="02020603050405020304" pitchFamily="18" charset="0"/>
            </a:endParaRPr>
          </a:p>
          <a:p>
            <a:pPr marL="0" indent="0" algn="ctr">
              <a:buNone/>
            </a:pPr>
            <a:r>
              <a:rPr lang="en-IN" sz="2200" b="1" i="1" dirty="0">
                <a:solidFill>
                  <a:schemeClr val="tx1"/>
                </a:solidFill>
                <a:latin typeface="Times New Roman" panose="02020603050405020304" pitchFamily="18" charset="0"/>
                <a:cs typeface="Times New Roman" panose="02020603050405020304" pitchFamily="18" charset="0"/>
              </a:rPr>
              <a:t>           </a:t>
            </a:r>
            <a:r>
              <a:rPr lang="en-IN" sz="2700" b="1" i="1" dirty="0">
                <a:solidFill>
                  <a:schemeClr val="accent1">
                    <a:lumMod val="75000"/>
                  </a:schemeClr>
                </a:solidFill>
                <a:latin typeface="Times New Roman" panose="02020603050405020304" pitchFamily="18" charset="0"/>
                <a:cs typeface="Times New Roman" panose="02020603050405020304" pitchFamily="18" charset="0"/>
              </a:rPr>
              <a:t>HOTEL MANAGEMENT </a:t>
            </a:r>
            <a:br>
              <a:rPr lang="en-IN" sz="2700" b="1" i="1" dirty="0">
                <a:solidFill>
                  <a:schemeClr val="accent1">
                    <a:lumMod val="75000"/>
                  </a:schemeClr>
                </a:solidFill>
                <a:latin typeface="Times New Roman" panose="02020603050405020304" pitchFamily="18" charset="0"/>
                <a:cs typeface="Times New Roman" panose="02020603050405020304" pitchFamily="18" charset="0"/>
              </a:rPr>
            </a:br>
            <a:r>
              <a:rPr lang="en-IN" sz="2700" b="1" i="1" dirty="0">
                <a:solidFill>
                  <a:schemeClr val="accent1">
                    <a:lumMod val="75000"/>
                  </a:schemeClr>
                </a:solidFill>
                <a:latin typeface="Times New Roman" panose="02020603050405020304" pitchFamily="18" charset="0"/>
                <a:cs typeface="Times New Roman" panose="02020603050405020304" pitchFamily="18" charset="0"/>
              </a:rPr>
              <a:t>FOR </a:t>
            </a:r>
            <a:br>
              <a:rPr lang="en-IN" sz="2700" b="1" i="1" dirty="0">
                <a:solidFill>
                  <a:schemeClr val="accent1">
                    <a:lumMod val="75000"/>
                  </a:schemeClr>
                </a:solidFill>
                <a:latin typeface="Times New Roman" panose="02020603050405020304" pitchFamily="18" charset="0"/>
                <a:cs typeface="Times New Roman" panose="02020603050405020304" pitchFamily="18" charset="0"/>
              </a:rPr>
            </a:br>
            <a:r>
              <a:rPr lang="en-IN" sz="2700" b="1" i="1" dirty="0">
                <a:solidFill>
                  <a:schemeClr val="accent1">
                    <a:lumMod val="75000"/>
                  </a:schemeClr>
                </a:solidFill>
                <a:latin typeface="Times New Roman" panose="02020603050405020304" pitchFamily="18" charset="0"/>
                <a:cs typeface="Times New Roman" panose="02020603050405020304" pitchFamily="18" charset="0"/>
              </a:rPr>
              <a:t> “OCCASION FAMILY RESTAURANT AND BANQUET HALL”</a:t>
            </a:r>
            <a:endParaRPr lang="en-IN" sz="2700" b="1" i="1" dirty="0">
              <a:solidFill>
                <a:schemeClr val="tx1"/>
              </a:solidFill>
              <a:latin typeface="Times New Roman" panose="02020603050405020304" pitchFamily="18" charset="0"/>
              <a:cs typeface="Times New Roman" panose="02020603050405020304" pitchFamily="18" charset="0"/>
            </a:endParaRPr>
          </a:p>
          <a:p>
            <a:pPr algn="just"/>
            <a:r>
              <a:rPr lang="en-IN" b="1" i="1" dirty="0">
                <a:latin typeface="Times New Roman" panose="02020603050405020304" pitchFamily="18" charset="0"/>
                <a:cs typeface="Times New Roman" panose="02020603050405020304" pitchFamily="18" charset="0"/>
              </a:rPr>
              <a:t>      	</a:t>
            </a:r>
          </a:p>
        </p:txBody>
      </p:sp>
      <p:sp>
        <p:nvSpPr>
          <p:cNvPr id="1048590" name="TextBox 8"/>
          <p:cNvSpPr txBox="1">
            <a:spLocks noGrp="1"/>
          </p:cNvSpPr>
          <p:nvPr>
            <p:ph sz="half" idx="1"/>
          </p:nvPr>
        </p:nvSpPr>
        <p:spPr>
          <a:xfrm>
            <a:off x="1447331" y="2010878"/>
            <a:ext cx="4645152" cy="45807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666240" marR="1852930" indent="0" algn="just">
              <a:lnSpc>
                <a:spcPct val="150000"/>
              </a:lnSpc>
              <a:spcAft>
                <a:spcPts val="0"/>
              </a:spcAft>
              <a:buNone/>
            </a:pPr>
            <a:r>
              <a:rPr lang="en-US" sz="1400" b="1" dirty="0">
                <a:solidFill>
                  <a:srgbClr val="C00000"/>
                </a:solidFill>
              </a:rPr>
              <a:t>                                                           </a:t>
            </a:r>
            <a:r>
              <a:rPr lang="en-IN" sz="1800" b="1" kern="100" dirty="0">
                <a:solidFill>
                  <a:srgbClr val="000000"/>
                </a:solidFill>
                <a:effectLst/>
                <a:latin typeface="Times New Roman" panose="02020603050405020304" pitchFamily="18" charset="0"/>
                <a:ea typeface="Times New Roman" panose="02020603050405020304" pitchFamily="18" charset="0"/>
              </a:rPr>
              <a:t>           </a:t>
            </a:r>
            <a:endParaRPr lang="en-US" b="1" kern="100" dirty="0">
              <a:solidFill>
                <a:srgbClr val="C00000"/>
              </a:solidFill>
              <a:latin typeface="Times New Roman" panose="02020603050405020304" pitchFamily="18" charset="0"/>
              <a:ea typeface="Times New Roman" panose="02020603050405020304" pitchFamily="18" charset="0"/>
            </a:endParaRPr>
          </a:p>
        </p:txBody>
      </p:sp>
      <p:sp>
        <p:nvSpPr>
          <p:cNvPr id="1048593" name="TextBox 11"/>
          <p:cNvSpPr txBox="1"/>
          <p:nvPr/>
        </p:nvSpPr>
        <p:spPr>
          <a:xfrm>
            <a:off x="2228294" y="-3016081"/>
            <a:ext cx="9629193" cy="1486282"/>
          </a:xfrm>
          <a:prstGeom prst="rect">
            <a:avLst/>
          </a:prstGeom>
          <a:noFill/>
        </p:spPr>
        <p:txBody>
          <a:bodyPr wrap="square" rtlCol="0">
            <a:spAutoFit/>
          </a:bodyPr>
          <a:lstStyle/>
          <a:p>
            <a:pPr marR="3810" algn="ctr">
              <a:lnSpc>
                <a:spcPct val="123000"/>
              </a:lnSpc>
            </a:pPr>
            <a:r>
              <a:rPr lang="en-US" sz="1800" b="1" dirty="0">
                <a:effectLst/>
                <a:latin typeface="Times New Roman" panose="02020603050405020304" pitchFamily="18" charset="0"/>
                <a:ea typeface="Times New Roman" panose="02020603050405020304" pitchFamily="18" charset="0"/>
              </a:rPr>
              <a:t>KAMALA INSTITUTE OF TECHNOLOGY &amp; SCIENCE</a:t>
            </a:r>
          </a:p>
          <a:p>
            <a:pPr marL="466725" marR="431165" algn="ctr">
              <a:spcAft>
                <a:spcPts val="0"/>
              </a:spcAft>
            </a:pPr>
            <a:r>
              <a:rPr lang="en-US" sz="1800" b="1" dirty="0">
                <a:effectLst/>
                <a:latin typeface="Times New Roman" panose="02020603050405020304" pitchFamily="18" charset="0"/>
                <a:ea typeface="Times New Roman" panose="02020603050405020304" pitchFamily="18" charset="0"/>
              </a:rPr>
              <a:t>(Approved by AICTE, New Delhi, Affiliated to JNTU, Hyderabad, T.S., Accredited by NAAC with ‘A++’ Grade) Singapur , Huzurabad , Karimnagar, Telangana- 505468</a:t>
            </a:r>
          </a:p>
          <a:p>
            <a:pPr marL="466725" marR="431165" algn="ctr">
              <a:spcAft>
                <a:spcPts val="0"/>
              </a:spcAft>
            </a:pPr>
            <a:r>
              <a:rPr lang="en-US" sz="1800" b="1" dirty="0">
                <a:effectLst/>
                <a:latin typeface="Times New Roman" panose="02020603050405020304" pitchFamily="18" charset="0"/>
                <a:ea typeface="Times New Roman" panose="02020603050405020304" pitchFamily="18" charset="0"/>
              </a:rPr>
              <a:t>2023-2024</a:t>
            </a:r>
          </a:p>
          <a:p>
            <a:endParaRPr lang="en-IN" dirty="0"/>
          </a:p>
        </p:txBody>
      </p:sp>
      <p:pic>
        <p:nvPicPr>
          <p:cNvPr id="2097153" name="Picture 12"/>
          <p:cNvPicPr>
            <a:picLocks noChangeAspect="1"/>
          </p:cNvPicPr>
          <p:nvPr/>
        </p:nvPicPr>
        <p:blipFill>
          <a:blip r:embed="rId2"/>
          <a:srcRect/>
          <a:stretch>
            <a:fillRect/>
          </a:stretch>
        </p:blipFill>
        <p:spPr bwMode="auto">
          <a:xfrm>
            <a:off x="1260391" y="-3679465"/>
            <a:ext cx="1440160" cy="1406525"/>
          </a:xfrm>
          <a:prstGeom prst="rect">
            <a:avLst/>
          </a:prstGeom>
          <a:noFill/>
        </p:spPr>
      </p:pic>
      <p:sp>
        <p:nvSpPr>
          <p:cNvPr id="3" name="Content Placeholder 2">
            <a:extLst>
              <a:ext uri="{FF2B5EF4-FFF2-40B4-BE49-F238E27FC236}">
                <a16:creationId xmlns:a16="http://schemas.microsoft.com/office/drawing/2014/main" id="{C2ACCB7B-C18B-831B-7D25-A4748410D63D}"/>
              </a:ext>
            </a:extLst>
          </p:cNvPr>
          <p:cNvSpPr>
            <a:spLocks noGrp="1"/>
          </p:cNvSpPr>
          <p:nvPr>
            <p:ph sz="half" idx="2"/>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TextBox 2"/>
          <p:cNvSpPr txBox="1"/>
          <p:nvPr/>
        </p:nvSpPr>
        <p:spPr>
          <a:xfrm>
            <a:off x="158620" y="401216"/>
            <a:ext cx="6233821"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Top level DFD for Admin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2097156" name="Picture 3"/>
          <p:cNvPicPr>
            <a:picLocks noChangeAspect="1"/>
          </p:cNvPicPr>
          <p:nvPr/>
        </p:nvPicPr>
        <p:blipFill>
          <a:blip r:embed="rId2"/>
          <a:srcRect/>
          <a:stretch>
            <a:fillRect/>
          </a:stretch>
        </p:blipFill>
        <p:spPr bwMode="auto">
          <a:xfrm>
            <a:off x="3396092" y="401216"/>
            <a:ext cx="6188710" cy="498665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TextBox 2"/>
          <p:cNvSpPr txBox="1"/>
          <p:nvPr/>
        </p:nvSpPr>
        <p:spPr>
          <a:xfrm>
            <a:off x="83977" y="279918"/>
            <a:ext cx="4973216"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Top level DFD for Customer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2097157" name="Picture 3"/>
          <p:cNvPicPr>
            <a:picLocks noChangeAspect="1"/>
          </p:cNvPicPr>
          <p:nvPr/>
        </p:nvPicPr>
        <p:blipFill>
          <a:blip r:embed="rId2"/>
          <a:srcRect/>
          <a:stretch>
            <a:fillRect/>
          </a:stretch>
        </p:blipFill>
        <p:spPr bwMode="auto">
          <a:xfrm>
            <a:off x="3745921" y="279918"/>
            <a:ext cx="6313805" cy="54032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TextBox 4"/>
          <p:cNvSpPr txBox="1"/>
          <p:nvPr/>
        </p:nvSpPr>
        <p:spPr>
          <a:xfrm>
            <a:off x="648070" y="461639"/>
            <a:ext cx="476730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ER Diagram</a:t>
            </a:r>
            <a:endParaRPr lang="en-IN" b="1" dirty="0">
              <a:latin typeface="Times New Roman" panose="02020603050405020304" pitchFamily="18" charset="0"/>
              <a:cs typeface="Times New Roman" panose="02020603050405020304" pitchFamily="18" charset="0"/>
            </a:endParaRPr>
          </a:p>
        </p:txBody>
      </p:sp>
      <p:pic>
        <p:nvPicPr>
          <p:cNvPr id="2097158" name="Picture 1"/>
          <p:cNvPicPr>
            <a:picLocks noChangeAspect="1"/>
          </p:cNvPicPr>
          <p:nvPr/>
        </p:nvPicPr>
        <p:blipFill>
          <a:blip r:embed="rId2"/>
          <a:srcRect/>
          <a:stretch>
            <a:fillRect/>
          </a:stretch>
        </p:blipFill>
        <p:spPr bwMode="auto">
          <a:xfrm>
            <a:off x="2153285" y="1387793"/>
            <a:ext cx="7885430" cy="40824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5" name="TextBox 1"/>
          <p:cNvSpPr txBox="1"/>
          <p:nvPr/>
        </p:nvSpPr>
        <p:spPr>
          <a:xfrm>
            <a:off x="726250" y="497421"/>
            <a:ext cx="4358935"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Use Case Diagram for Admin</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2097159" name="Picture 2"/>
          <p:cNvPicPr>
            <a:picLocks noChangeAspect="1"/>
          </p:cNvPicPr>
          <p:nvPr/>
        </p:nvPicPr>
        <p:blipFill>
          <a:blip r:embed="rId2"/>
          <a:srcRect/>
          <a:stretch>
            <a:fillRect/>
          </a:stretch>
        </p:blipFill>
        <p:spPr bwMode="auto">
          <a:xfrm>
            <a:off x="3132455" y="1820545"/>
            <a:ext cx="5927090" cy="32169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extBox 2"/>
          <p:cNvSpPr txBox="1"/>
          <p:nvPr/>
        </p:nvSpPr>
        <p:spPr>
          <a:xfrm>
            <a:off x="634482" y="485192"/>
            <a:ext cx="3928187"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Use Case Diagram for customer</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2097160" name="Picture 1"/>
          <p:cNvPicPr>
            <a:picLocks noChangeAspect="1"/>
          </p:cNvPicPr>
          <p:nvPr/>
        </p:nvPicPr>
        <p:blipFill>
          <a:blip r:embed="rId2"/>
          <a:srcRect/>
          <a:stretch>
            <a:fillRect/>
          </a:stretch>
        </p:blipFill>
        <p:spPr bwMode="auto">
          <a:xfrm>
            <a:off x="2938462" y="942340"/>
            <a:ext cx="6315075" cy="49733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TextBox 2"/>
          <p:cNvSpPr txBox="1"/>
          <p:nvPr/>
        </p:nvSpPr>
        <p:spPr>
          <a:xfrm>
            <a:off x="214604" y="410547"/>
            <a:ext cx="3732245"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Class Diagram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2097161" name="Picture 1"/>
          <p:cNvPicPr>
            <a:picLocks noChangeAspect="1"/>
          </p:cNvPicPr>
          <p:nvPr/>
        </p:nvPicPr>
        <p:blipFill>
          <a:blip r:embed="rId2"/>
          <a:srcRect/>
          <a:stretch>
            <a:fillRect/>
          </a:stretch>
        </p:blipFill>
        <p:spPr bwMode="auto">
          <a:xfrm>
            <a:off x="2907030" y="878541"/>
            <a:ext cx="6377940" cy="40096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extBox 2"/>
          <p:cNvSpPr txBox="1"/>
          <p:nvPr/>
        </p:nvSpPr>
        <p:spPr>
          <a:xfrm>
            <a:off x="289249" y="354563"/>
            <a:ext cx="3105461" cy="891539"/>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Sequence Diagram for Admin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2097162" name="Picture 1"/>
          <p:cNvPicPr>
            <a:picLocks noChangeAspect="1"/>
          </p:cNvPicPr>
          <p:nvPr/>
        </p:nvPicPr>
        <p:blipFill>
          <a:blip r:embed="rId2"/>
          <a:srcRect/>
          <a:stretch>
            <a:fillRect/>
          </a:stretch>
        </p:blipFill>
        <p:spPr bwMode="auto">
          <a:xfrm>
            <a:off x="3675062" y="233082"/>
            <a:ext cx="4841875" cy="54774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9" name="TextBox 2"/>
          <p:cNvSpPr txBox="1"/>
          <p:nvPr/>
        </p:nvSpPr>
        <p:spPr>
          <a:xfrm>
            <a:off x="149290" y="382555"/>
            <a:ext cx="4366726"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Sequence Diagram for customer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2097163" name="Picture 1"/>
          <p:cNvPicPr>
            <a:picLocks noChangeAspect="1"/>
          </p:cNvPicPr>
          <p:nvPr/>
        </p:nvPicPr>
        <p:blipFill>
          <a:blip r:embed="rId2"/>
          <a:srcRect/>
          <a:stretch>
            <a:fillRect/>
          </a:stretch>
        </p:blipFill>
        <p:spPr bwMode="auto">
          <a:xfrm>
            <a:off x="4144234" y="215507"/>
            <a:ext cx="4262120" cy="579945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TextBox 2"/>
          <p:cNvSpPr txBox="1"/>
          <p:nvPr/>
        </p:nvSpPr>
        <p:spPr>
          <a:xfrm>
            <a:off x="0" y="438539"/>
            <a:ext cx="6503437" cy="369332"/>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rPr>
              <a:t>Collaboration Diagram for Admin</a:t>
            </a:r>
            <a:endParaRPr lang="en-IN" dirty="0"/>
          </a:p>
        </p:txBody>
      </p:sp>
      <p:pic>
        <p:nvPicPr>
          <p:cNvPr id="2097164" name="Picture 1"/>
          <p:cNvPicPr>
            <a:picLocks noChangeAspect="1"/>
          </p:cNvPicPr>
          <p:nvPr/>
        </p:nvPicPr>
        <p:blipFill>
          <a:blip r:embed="rId2"/>
          <a:srcRect/>
          <a:stretch>
            <a:fillRect/>
          </a:stretch>
        </p:blipFill>
        <p:spPr bwMode="auto">
          <a:xfrm>
            <a:off x="2988945" y="1210236"/>
            <a:ext cx="7822490" cy="409614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TextBox 2"/>
          <p:cNvSpPr txBox="1"/>
          <p:nvPr/>
        </p:nvSpPr>
        <p:spPr>
          <a:xfrm>
            <a:off x="139959" y="429208"/>
            <a:ext cx="5103845"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Collaboration Diagram for customer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2097165" name="Picture 1"/>
          <p:cNvPicPr>
            <a:picLocks noChangeAspect="1"/>
          </p:cNvPicPr>
          <p:nvPr/>
        </p:nvPicPr>
        <p:blipFill>
          <a:blip r:embed="rId2"/>
          <a:srcRect/>
          <a:stretch>
            <a:fillRect/>
          </a:stretch>
        </p:blipFill>
        <p:spPr bwMode="auto">
          <a:xfrm>
            <a:off x="3052445" y="1494472"/>
            <a:ext cx="6087110" cy="38690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itle 1"/>
          <p:cNvSpPr>
            <a:spLocks noGrp="1"/>
          </p:cNvSpPr>
          <p:nvPr>
            <p:ph type="title"/>
          </p:nvPr>
        </p:nvSpPr>
        <p:spPr>
          <a:xfrm rot="10800000" flipV="1">
            <a:off x="-519953" y="1179746"/>
            <a:ext cx="11343378" cy="960468"/>
          </a:xfrm>
        </p:spPr>
        <p:txBody>
          <a:bodyPr>
            <a:normAutofit/>
          </a:bodyPr>
          <a:lstStyle/>
          <a:p>
            <a:pPr marL="1894840" marR="1852930">
              <a:lnSpc>
                <a:spcPct val="150000"/>
              </a:lnSpc>
              <a:spcAft>
                <a:spcPts val="0"/>
              </a:spcAft>
            </a:pPr>
            <a:r>
              <a:rPr lang="en-US" b="1" dirty="0"/>
              <a:t>CONTENTS</a:t>
            </a:r>
            <a:endParaRPr lang="en-IN" b="1" dirty="0"/>
          </a:p>
        </p:txBody>
      </p:sp>
      <p:sp>
        <p:nvSpPr>
          <p:cNvPr id="1048600" name="Content Placeholder 2"/>
          <p:cNvSpPr>
            <a:spLocks noGrp="1"/>
          </p:cNvSpPr>
          <p:nvPr>
            <p:ph idx="1"/>
          </p:nvPr>
        </p:nvSpPr>
        <p:spPr>
          <a:xfrm>
            <a:off x="1613647" y="1997476"/>
            <a:ext cx="8291469" cy="3894997"/>
          </a:xfrm>
        </p:spPr>
        <p:txBody>
          <a:bodyPr>
            <a:normAutofit fontScale="72222" lnSpcReduction="20000"/>
          </a:bodyPr>
          <a:lstStyle/>
          <a:p>
            <a:r>
              <a:rPr lang="en-IN" dirty="0">
                <a:latin typeface="Times New Roman" panose="02020603050405020304" pitchFamily="18" charset="0"/>
                <a:cs typeface="Times New Roman" panose="02020603050405020304" pitchFamily="18" charset="0"/>
              </a:rPr>
              <a:t> ABSTRACT </a:t>
            </a:r>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INTRODUCTION </a:t>
            </a:r>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EXISTING SYSTEM WITH DRAWBACKS</a:t>
            </a:r>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PROPOSED SYSTEM WITH FEATURES</a:t>
            </a:r>
          </a:p>
          <a:p>
            <a:r>
              <a:rPr lang="en-US" dirty="0">
                <a:latin typeface="Times New Roman" panose="02020603050405020304" pitchFamily="18" charset="0"/>
                <a:cs typeface="Times New Roman" panose="02020603050405020304" pitchFamily="18" charset="0"/>
              </a:rPr>
              <a:t>HARDWARE AND SOFTWARE REQURIMENTS</a:t>
            </a:r>
          </a:p>
          <a:p>
            <a:r>
              <a:rPr lang="en-US" dirty="0">
                <a:latin typeface="Times New Roman" panose="02020603050405020304" pitchFamily="18" charset="0"/>
                <a:cs typeface="Times New Roman" panose="02020603050405020304" pitchFamily="18" charset="0"/>
              </a:rPr>
              <a:t>DATA FLOW ANALYSIS</a:t>
            </a:r>
          </a:p>
          <a:p>
            <a:r>
              <a:rPr lang="en-US" dirty="0">
                <a:latin typeface="Times New Roman" panose="02020603050405020304" pitchFamily="18" charset="0"/>
                <a:cs typeface="Times New Roman" panose="02020603050405020304" pitchFamily="18" charset="0"/>
              </a:rPr>
              <a:t>DATABASE DICTIONARY</a:t>
            </a:r>
          </a:p>
          <a:p>
            <a:r>
              <a:rPr lang="en-US" dirty="0">
                <a:latin typeface="Times New Roman" panose="02020603050405020304" pitchFamily="18" charset="0"/>
                <a:cs typeface="Times New Roman" panose="02020603050405020304" pitchFamily="18" charset="0"/>
              </a:rPr>
              <a:t>IMPLEMENTATION</a:t>
            </a:r>
          </a:p>
          <a:p>
            <a:r>
              <a:rPr lang="en-US" dirty="0">
                <a:latin typeface="Times New Roman" panose="02020603050405020304" pitchFamily="18" charset="0"/>
                <a:cs typeface="Times New Roman" panose="02020603050405020304" pitchFamily="18" charset="0"/>
              </a:rPr>
              <a:t>TESTING</a:t>
            </a:r>
          </a:p>
          <a:p>
            <a:r>
              <a:rPr lang="en-US" dirty="0">
                <a:latin typeface="Times New Roman" panose="02020603050405020304" pitchFamily="18" charset="0"/>
                <a:cs typeface="Times New Roman" panose="02020603050405020304" pitchFamily="18" charset="0"/>
              </a:rPr>
              <a:t>RESULTS</a:t>
            </a:r>
          </a:p>
          <a:p>
            <a:r>
              <a:rPr lang="en-US" dirty="0">
                <a:latin typeface="Times New Roman" panose="02020603050405020304" pitchFamily="18" charset="0"/>
                <a:cs typeface="Times New Roman" panose="02020603050405020304" pitchFamily="18" charset="0"/>
              </a:rPr>
              <a:t>CONCLUSION</a:t>
            </a:r>
          </a:p>
          <a:p>
            <a:r>
              <a:rPr lang="en-US" dirty="0">
                <a:latin typeface="Times New Roman" panose="02020603050405020304" pitchFamily="18" charset="0"/>
                <a:cs typeface="Times New Roman" panose="02020603050405020304" pitchFamily="18" charset="0"/>
              </a:rPr>
              <a:t>FUTURE SCOPE AND ENHANCEMENTS</a:t>
            </a:r>
          </a:p>
          <a:p>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2" name="TextBox 2"/>
          <p:cNvSpPr txBox="1"/>
          <p:nvPr/>
        </p:nvSpPr>
        <p:spPr>
          <a:xfrm>
            <a:off x="578498" y="447869"/>
            <a:ext cx="3517641"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Activity Diagram for Admin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2097166" name="Picture 1"/>
          <p:cNvPicPr>
            <a:picLocks noChangeAspect="1"/>
          </p:cNvPicPr>
          <p:nvPr/>
        </p:nvPicPr>
        <p:blipFill>
          <a:blip r:embed="rId2"/>
          <a:srcRect/>
          <a:stretch>
            <a:fillRect/>
          </a:stretch>
        </p:blipFill>
        <p:spPr bwMode="auto">
          <a:xfrm>
            <a:off x="2938462" y="1531620"/>
            <a:ext cx="6315075" cy="37947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TextBox 2"/>
          <p:cNvSpPr txBox="1"/>
          <p:nvPr/>
        </p:nvSpPr>
        <p:spPr>
          <a:xfrm>
            <a:off x="251927" y="615820"/>
            <a:ext cx="4870579" cy="369332"/>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rPr>
              <a:t>Activity Diagram for customer</a:t>
            </a:r>
            <a:endParaRPr lang="en-IN" dirty="0"/>
          </a:p>
        </p:txBody>
      </p:sp>
      <p:pic>
        <p:nvPicPr>
          <p:cNvPr id="2097167" name="Picture 1"/>
          <p:cNvPicPr>
            <a:picLocks noChangeAspect="1"/>
          </p:cNvPicPr>
          <p:nvPr/>
        </p:nvPicPr>
        <p:blipFill>
          <a:blip r:embed="rId2"/>
          <a:srcRect/>
          <a:stretch>
            <a:fillRect/>
          </a:stretch>
        </p:blipFill>
        <p:spPr bwMode="auto">
          <a:xfrm>
            <a:off x="2990850" y="1176972"/>
            <a:ext cx="6210300" cy="450405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TextBox 1"/>
          <p:cNvSpPr txBox="1"/>
          <p:nvPr/>
        </p:nvSpPr>
        <p:spPr>
          <a:xfrm>
            <a:off x="92383" y="326736"/>
            <a:ext cx="5357639" cy="954107"/>
          </a:xfrm>
          <a:prstGeom prst="rect">
            <a:avLst/>
          </a:prstGeom>
          <a:noFill/>
        </p:spPr>
        <p:txBody>
          <a:bodyPr wrap="square" rtlCol="0">
            <a:spAutoFit/>
          </a:bodyPr>
          <a:lstStyle/>
          <a:p>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DATABASE DICTIONARY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r>
              <a:rPr lang="en-US" sz="1800" b="1" dirty="0">
                <a:effectLst/>
                <a:latin typeface="Times New Roman" panose="02020603050405020304" pitchFamily="18" charset="0"/>
                <a:ea typeface="Calibri" panose="020F0502020204030204" pitchFamily="34" charset="0"/>
              </a:rPr>
              <a:t> </a:t>
            </a:r>
            <a:r>
              <a:rPr lang="en-US" b="1" dirty="0">
                <a:latin typeface="Times New Roman" panose="02020603050405020304" pitchFamily="18" charset="0"/>
                <a:ea typeface="Calibri" panose="020F0502020204030204" pitchFamily="34" charset="0"/>
              </a:rPr>
              <a:t>TABLE FOR CUSTOMER REGISTRATION:</a:t>
            </a:r>
            <a:endParaRPr lang="en-IN" dirty="0"/>
          </a:p>
        </p:txBody>
      </p:sp>
      <p:sp>
        <p:nvSpPr>
          <p:cNvPr id="1048635" name="TextBox 5"/>
          <p:cNvSpPr txBox="1"/>
          <p:nvPr/>
        </p:nvSpPr>
        <p:spPr>
          <a:xfrm>
            <a:off x="6741980" y="943140"/>
            <a:ext cx="361696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TABLE FOR ROOMS:</a:t>
            </a:r>
          </a:p>
        </p:txBody>
      </p:sp>
      <p:pic>
        <p:nvPicPr>
          <p:cNvPr id="2097168" name="Picture 4"/>
          <p:cNvPicPr>
            <a:picLocks noChangeAspect="1"/>
          </p:cNvPicPr>
          <p:nvPr/>
        </p:nvPicPr>
        <p:blipFill>
          <a:blip r:embed="rId2"/>
          <a:srcRect/>
          <a:stretch>
            <a:fillRect/>
          </a:stretch>
        </p:blipFill>
        <p:spPr bwMode="auto">
          <a:xfrm>
            <a:off x="382087" y="1807490"/>
            <a:ext cx="5067935" cy="1557655"/>
          </a:xfrm>
          <a:prstGeom prst="rect">
            <a:avLst/>
          </a:prstGeom>
          <a:noFill/>
          <a:ln>
            <a:noFill/>
          </a:ln>
        </p:spPr>
      </p:pic>
      <p:pic>
        <p:nvPicPr>
          <p:cNvPr id="2097169" name="Picture 6"/>
          <p:cNvPicPr>
            <a:picLocks noChangeAspect="1"/>
          </p:cNvPicPr>
          <p:nvPr/>
        </p:nvPicPr>
        <p:blipFill>
          <a:blip r:embed="rId3"/>
          <a:srcRect/>
          <a:stretch>
            <a:fillRect/>
          </a:stretch>
        </p:blipFill>
        <p:spPr bwMode="auto">
          <a:xfrm>
            <a:off x="6316532" y="1720812"/>
            <a:ext cx="5242560" cy="173101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TextBox 1"/>
          <p:cNvSpPr txBox="1"/>
          <p:nvPr/>
        </p:nvSpPr>
        <p:spPr>
          <a:xfrm>
            <a:off x="408464" y="731520"/>
            <a:ext cx="6736080" cy="646331"/>
          </a:xfrm>
          <a:prstGeom prst="rect">
            <a:avLst/>
          </a:prstGeom>
          <a:noFill/>
        </p:spPr>
        <p:txBody>
          <a:bodyPr wrap="square" rtlCol="0">
            <a:spAutoFit/>
          </a:bodyPr>
          <a:lstStyle/>
          <a:p>
            <a:r>
              <a:rPr lang="en-US" b="1" dirty="0">
                <a:latin typeface="Times New Roman" panose="02020603050405020304" pitchFamily="18" charset="0"/>
                <a:ea typeface="Calibri" panose="020F0502020204030204" pitchFamily="34" charset="0"/>
              </a:rPr>
              <a:t>TABLE FOR BANQUETHALL:</a:t>
            </a:r>
          </a:p>
          <a:p>
            <a:endParaRPr lang="en-IN" dirty="0"/>
          </a:p>
        </p:txBody>
      </p:sp>
      <p:sp>
        <p:nvSpPr>
          <p:cNvPr id="1048637" name="TextBox 4"/>
          <p:cNvSpPr txBox="1"/>
          <p:nvPr/>
        </p:nvSpPr>
        <p:spPr>
          <a:xfrm>
            <a:off x="6011726" y="731520"/>
            <a:ext cx="577181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TABLE FOR RESTAURANT:</a:t>
            </a:r>
          </a:p>
        </p:txBody>
      </p:sp>
      <p:pic>
        <p:nvPicPr>
          <p:cNvPr id="2097170" name="Picture 5"/>
          <p:cNvPicPr>
            <a:picLocks noChangeAspect="1"/>
          </p:cNvPicPr>
          <p:nvPr/>
        </p:nvPicPr>
        <p:blipFill>
          <a:blip r:embed="rId2"/>
          <a:srcRect/>
          <a:stretch>
            <a:fillRect/>
          </a:stretch>
        </p:blipFill>
        <p:spPr bwMode="auto">
          <a:xfrm>
            <a:off x="288813" y="1485427"/>
            <a:ext cx="5034280" cy="1493520"/>
          </a:xfrm>
          <a:prstGeom prst="rect">
            <a:avLst/>
          </a:prstGeom>
          <a:noFill/>
          <a:ln>
            <a:noFill/>
          </a:ln>
        </p:spPr>
      </p:pic>
      <p:pic>
        <p:nvPicPr>
          <p:cNvPr id="2097171" name="Picture 6"/>
          <p:cNvPicPr>
            <a:picLocks noChangeAspect="1"/>
          </p:cNvPicPr>
          <p:nvPr/>
        </p:nvPicPr>
        <p:blipFill>
          <a:blip r:embed="rId3"/>
          <a:srcRect/>
          <a:stretch>
            <a:fillRect/>
          </a:stretch>
        </p:blipFill>
        <p:spPr bwMode="auto">
          <a:xfrm>
            <a:off x="6199094" y="1621491"/>
            <a:ext cx="4724400" cy="1714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8" name="TextBox 1"/>
          <p:cNvSpPr txBox="1"/>
          <p:nvPr/>
        </p:nvSpPr>
        <p:spPr>
          <a:xfrm>
            <a:off x="457200" y="294640"/>
            <a:ext cx="6126480" cy="369332"/>
          </a:xfrm>
          <a:prstGeom prst="rect">
            <a:avLst/>
          </a:prstGeom>
          <a:noFill/>
        </p:spPr>
        <p:txBody>
          <a:bodyPr wrap="square" rtlCol="0">
            <a:spAutoFit/>
          </a:bodyPr>
          <a:lstStyle/>
          <a:p>
            <a:r>
              <a:rPr lang="en-US" b="1" dirty="0">
                <a:latin typeface="Times New Roman" panose="02020603050405020304" pitchFamily="18" charset="0"/>
                <a:ea typeface="Calibri" panose="020F0502020204030204" pitchFamily="34" charset="0"/>
              </a:rPr>
              <a:t>TABLE FOR ADMINROOM:</a:t>
            </a:r>
            <a:endParaRPr lang="en-IN" dirty="0"/>
          </a:p>
        </p:txBody>
      </p:sp>
      <p:sp>
        <p:nvSpPr>
          <p:cNvPr id="1048639" name="TextBox 2"/>
          <p:cNvSpPr txBox="1"/>
          <p:nvPr/>
        </p:nvSpPr>
        <p:spPr>
          <a:xfrm>
            <a:off x="6583680" y="358080"/>
            <a:ext cx="440944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TABLE FOR ADMINHALL:</a:t>
            </a:r>
          </a:p>
        </p:txBody>
      </p:sp>
      <p:pic>
        <p:nvPicPr>
          <p:cNvPr id="2097172" name="Picture 5"/>
          <p:cNvPicPr>
            <a:picLocks noChangeAspect="1"/>
          </p:cNvPicPr>
          <p:nvPr/>
        </p:nvPicPr>
        <p:blipFill>
          <a:blip r:embed="rId2"/>
          <a:srcRect/>
          <a:stretch>
            <a:fillRect/>
          </a:stretch>
        </p:blipFill>
        <p:spPr bwMode="auto">
          <a:xfrm>
            <a:off x="294695" y="1119412"/>
            <a:ext cx="5291455" cy="1320165"/>
          </a:xfrm>
          <a:prstGeom prst="rect">
            <a:avLst/>
          </a:prstGeom>
          <a:noFill/>
          <a:ln>
            <a:noFill/>
          </a:ln>
        </p:spPr>
      </p:pic>
      <p:pic>
        <p:nvPicPr>
          <p:cNvPr id="2097173" name="Picture 6"/>
          <p:cNvPicPr>
            <a:picLocks noChangeAspect="1"/>
          </p:cNvPicPr>
          <p:nvPr/>
        </p:nvPicPr>
        <p:blipFill>
          <a:blip r:embed="rId3"/>
          <a:srcRect/>
          <a:stretch>
            <a:fillRect/>
          </a:stretch>
        </p:blipFill>
        <p:spPr bwMode="auto">
          <a:xfrm>
            <a:off x="6448836" y="1096365"/>
            <a:ext cx="5336540" cy="1320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TextBox 1"/>
          <p:cNvSpPr txBox="1"/>
          <p:nvPr/>
        </p:nvSpPr>
        <p:spPr>
          <a:xfrm>
            <a:off x="518160" y="538480"/>
            <a:ext cx="4714240"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TABLE FOR ADMINRESTAURANT:</a:t>
            </a:r>
          </a:p>
          <a:p>
            <a:endParaRPr lang="en-IN" dirty="0"/>
          </a:p>
        </p:txBody>
      </p:sp>
      <p:sp>
        <p:nvSpPr>
          <p:cNvPr id="1048641" name="TextBox 2"/>
          <p:cNvSpPr txBox="1"/>
          <p:nvPr/>
        </p:nvSpPr>
        <p:spPr>
          <a:xfrm>
            <a:off x="6908802" y="550426"/>
            <a:ext cx="516128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TABLE FOR PAYMENT:</a:t>
            </a:r>
          </a:p>
        </p:txBody>
      </p:sp>
      <p:pic>
        <p:nvPicPr>
          <p:cNvPr id="2097174" name="Picture 5"/>
          <p:cNvPicPr>
            <a:picLocks noChangeAspect="1"/>
          </p:cNvPicPr>
          <p:nvPr/>
        </p:nvPicPr>
        <p:blipFill>
          <a:blip r:embed="rId2"/>
          <a:srcRect/>
          <a:stretch>
            <a:fillRect/>
          </a:stretch>
        </p:blipFill>
        <p:spPr bwMode="auto">
          <a:xfrm>
            <a:off x="403411" y="1280258"/>
            <a:ext cx="5486400" cy="1368425"/>
          </a:xfrm>
          <a:prstGeom prst="rect">
            <a:avLst/>
          </a:prstGeom>
          <a:noFill/>
          <a:ln>
            <a:noFill/>
          </a:ln>
        </p:spPr>
      </p:pic>
      <p:pic>
        <p:nvPicPr>
          <p:cNvPr id="2097175" name="Picture 6"/>
          <p:cNvPicPr>
            <a:picLocks noChangeAspect="1"/>
          </p:cNvPicPr>
          <p:nvPr/>
        </p:nvPicPr>
        <p:blipFill>
          <a:blip r:embed="rId3"/>
          <a:srcRect/>
          <a:stretch>
            <a:fillRect/>
          </a:stretch>
        </p:blipFill>
        <p:spPr bwMode="auto">
          <a:xfrm>
            <a:off x="6621481" y="1280258"/>
            <a:ext cx="4973320" cy="1371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TextBox 1"/>
          <p:cNvSpPr txBox="1"/>
          <p:nvPr/>
        </p:nvSpPr>
        <p:spPr>
          <a:xfrm>
            <a:off x="660400" y="558800"/>
            <a:ext cx="6035040"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TABLE FOR FEEDBACK:</a:t>
            </a:r>
          </a:p>
          <a:p>
            <a:endParaRPr lang="en-IN" dirty="0"/>
          </a:p>
        </p:txBody>
      </p:sp>
      <p:pic>
        <p:nvPicPr>
          <p:cNvPr id="2097176" name="Picture 3"/>
          <p:cNvPicPr>
            <a:picLocks noChangeAspect="1"/>
          </p:cNvPicPr>
          <p:nvPr/>
        </p:nvPicPr>
        <p:blipFill>
          <a:blip r:embed="rId2"/>
          <a:srcRect/>
          <a:stretch>
            <a:fillRect/>
          </a:stretch>
        </p:blipFill>
        <p:spPr bwMode="auto">
          <a:xfrm>
            <a:off x="916193" y="1326777"/>
            <a:ext cx="4998720" cy="160468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3" name="Title 1"/>
          <p:cNvSpPr>
            <a:spLocks noGrp="1"/>
          </p:cNvSpPr>
          <p:nvPr>
            <p:ph type="title"/>
          </p:nvPr>
        </p:nvSpPr>
        <p:spPr/>
        <p:txBody>
          <a:bodyPr/>
          <a:lstStyle/>
          <a:p>
            <a:br>
              <a:rPr lang="en-IN" b="1" dirty="0"/>
            </a:br>
            <a:r>
              <a:rPr lang="en-IN" b="1" dirty="0"/>
              <a:t>IMPLEMENTATION</a:t>
            </a:r>
          </a:p>
        </p:txBody>
      </p:sp>
      <p:sp>
        <p:nvSpPr>
          <p:cNvPr id="1048644" name="Content Placeholder 2"/>
          <p:cNvSpPr>
            <a:spLocks noGrp="1"/>
          </p:cNvSpPr>
          <p:nvPr>
            <p:ph idx="1"/>
          </p:nvPr>
        </p:nvSpPr>
        <p:spPr/>
        <p:txBody>
          <a:bodyPr/>
          <a:lstStyle/>
          <a:p>
            <a:pPr marL="0" indent="0">
              <a:buNone/>
            </a:pPr>
            <a:r>
              <a:rPr lang="en-IN" dirty="0"/>
              <a:t>FRONTEND DESIGN:</a:t>
            </a:r>
          </a:p>
          <a:p>
            <a:pPr marL="0" indent="0">
              <a:buNone/>
            </a:pPr>
            <a:endParaRPr lang="en-IN" dirty="0"/>
          </a:p>
        </p:txBody>
      </p:sp>
      <p:sp>
        <p:nvSpPr>
          <p:cNvPr id="1048645" name="TextBox 4"/>
          <p:cNvSpPr txBox="1"/>
          <p:nvPr/>
        </p:nvSpPr>
        <p:spPr>
          <a:xfrm>
            <a:off x="1727200" y="5466345"/>
            <a:ext cx="5730240" cy="369332"/>
          </a:xfrm>
          <a:prstGeom prst="rect">
            <a:avLst/>
          </a:prstGeom>
          <a:noFill/>
        </p:spPr>
        <p:txBody>
          <a:bodyPr wrap="square" rtlCol="0">
            <a:spAutoFit/>
          </a:bodyPr>
          <a:lstStyle/>
          <a:p>
            <a:r>
              <a:rPr lang="en-IN" dirty="0"/>
              <a:t>             Figure: screenshot for Registration </a:t>
            </a:r>
          </a:p>
        </p:txBody>
      </p:sp>
      <p:pic>
        <p:nvPicPr>
          <p:cNvPr id="2097177" name="Picture 5"/>
          <p:cNvPicPr>
            <a:picLocks noChangeAspect="1"/>
          </p:cNvPicPr>
          <p:nvPr/>
        </p:nvPicPr>
        <p:blipFill>
          <a:blip r:embed="rId2" cstate="print"/>
          <a:stretch>
            <a:fillRect/>
          </a:stretch>
        </p:blipFill>
        <p:spPr>
          <a:xfrm>
            <a:off x="1696720" y="2680812"/>
            <a:ext cx="5604867" cy="26235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8" name="Picture 4"/>
          <p:cNvPicPr>
            <a:picLocks noChangeAspect="1"/>
          </p:cNvPicPr>
          <p:nvPr/>
        </p:nvPicPr>
        <p:blipFill>
          <a:blip r:embed="rId2"/>
          <a:srcRect/>
          <a:stretch>
            <a:fillRect/>
          </a:stretch>
        </p:blipFill>
        <p:spPr bwMode="auto">
          <a:xfrm>
            <a:off x="6479540" y="1507490"/>
            <a:ext cx="5349240" cy="3070860"/>
          </a:xfrm>
          <a:prstGeom prst="rect">
            <a:avLst/>
          </a:prstGeom>
          <a:noFill/>
          <a:ln>
            <a:noFill/>
          </a:ln>
        </p:spPr>
      </p:pic>
      <p:sp>
        <p:nvSpPr>
          <p:cNvPr id="1048646" name="TextBox 7"/>
          <p:cNvSpPr txBox="1"/>
          <p:nvPr/>
        </p:nvSpPr>
        <p:spPr>
          <a:xfrm>
            <a:off x="609600" y="4998720"/>
            <a:ext cx="4399280" cy="369332"/>
          </a:xfrm>
          <a:prstGeom prst="rect">
            <a:avLst/>
          </a:prstGeom>
          <a:noFill/>
        </p:spPr>
        <p:txBody>
          <a:bodyPr wrap="square" rtlCol="0">
            <a:spAutoFit/>
          </a:bodyPr>
          <a:lstStyle/>
          <a:p>
            <a:r>
              <a:rPr lang="en-IN" dirty="0"/>
              <a:t>Figure: screenshot for Admin Login</a:t>
            </a:r>
          </a:p>
        </p:txBody>
      </p:sp>
      <p:pic>
        <p:nvPicPr>
          <p:cNvPr id="2097179" name="Picture 8"/>
          <p:cNvPicPr>
            <a:picLocks noChangeAspect="1"/>
          </p:cNvPicPr>
          <p:nvPr/>
        </p:nvPicPr>
        <p:blipFill>
          <a:blip r:embed="rId3" cstate="print"/>
          <a:stretch>
            <a:fillRect/>
          </a:stretch>
        </p:blipFill>
        <p:spPr>
          <a:xfrm>
            <a:off x="363221" y="1600200"/>
            <a:ext cx="5349240" cy="2978150"/>
          </a:xfrm>
          <a:prstGeom prst="rect">
            <a:avLst/>
          </a:prstGeom>
        </p:spPr>
      </p:pic>
      <p:sp>
        <p:nvSpPr>
          <p:cNvPr id="1048647" name="TextBox 11"/>
          <p:cNvSpPr txBox="1"/>
          <p:nvPr/>
        </p:nvSpPr>
        <p:spPr>
          <a:xfrm>
            <a:off x="6807200" y="5151120"/>
            <a:ext cx="5021580" cy="646331"/>
          </a:xfrm>
          <a:prstGeom prst="rect">
            <a:avLst/>
          </a:prstGeom>
          <a:noFill/>
        </p:spPr>
        <p:txBody>
          <a:bodyPr wrap="square" rtlCol="0">
            <a:spAutoFit/>
          </a:bodyPr>
          <a:lstStyle/>
          <a:p>
            <a:r>
              <a:rPr lang="en-IN" dirty="0"/>
              <a:t>Figure: screenshot for </a:t>
            </a:r>
            <a:r>
              <a:rPr lang="en-IN" dirty="0" err="1"/>
              <a:t>customerLogin</a:t>
            </a:r>
            <a:endParaRPr lang="en-IN" dirty="0"/>
          </a:p>
          <a:p>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0" name="Picture 1"/>
          <p:cNvPicPr>
            <a:picLocks noChangeAspect="1"/>
          </p:cNvPicPr>
          <p:nvPr/>
        </p:nvPicPr>
        <p:blipFill>
          <a:blip r:embed="rId2" cstate="print"/>
          <a:srcRect/>
          <a:stretch>
            <a:fillRect/>
          </a:stretch>
        </p:blipFill>
        <p:spPr bwMode="auto">
          <a:xfrm>
            <a:off x="274320" y="175577"/>
            <a:ext cx="5201920" cy="2199640"/>
          </a:xfrm>
          <a:prstGeom prst="rect">
            <a:avLst/>
          </a:prstGeom>
          <a:noFill/>
          <a:ln>
            <a:noFill/>
          </a:ln>
        </p:spPr>
      </p:pic>
      <p:pic>
        <p:nvPicPr>
          <p:cNvPr id="2097181" name="Picture 2"/>
          <p:cNvPicPr>
            <a:picLocks noChangeAspect="1"/>
          </p:cNvPicPr>
          <p:nvPr/>
        </p:nvPicPr>
        <p:blipFill>
          <a:blip r:embed="rId3" cstate="print"/>
          <a:srcRect/>
          <a:stretch>
            <a:fillRect/>
          </a:stretch>
        </p:blipFill>
        <p:spPr bwMode="auto">
          <a:xfrm>
            <a:off x="6096000" y="147320"/>
            <a:ext cx="5201920" cy="2199640"/>
          </a:xfrm>
          <a:prstGeom prst="rect">
            <a:avLst/>
          </a:prstGeom>
          <a:noFill/>
          <a:ln>
            <a:noFill/>
          </a:ln>
        </p:spPr>
      </p:pic>
      <p:pic>
        <p:nvPicPr>
          <p:cNvPr id="2097182" name="Picture 3"/>
          <p:cNvPicPr>
            <a:picLocks noChangeAspect="1"/>
          </p:cNvPicPr>
          <p:nvPr/>
        </p:nvPicPr>
        <p:blipFill>
          <a:blip r:embed="rId4" cstate="print"/>
          <a:srcRect/>
          <a:stretch>
            <a:fillRect/>
          </a:stretch>
        </p:blipFill>
        <p:spPr bwMode="auto">
          <a:xfrm>
            <a:off x="3515360" y="2616200"/>
            <a:ext cx="4378960" cy="2199640"/>
          </a:xfrm>
          <a:prstGeom prst="rect">
            <a:avLst/>
          </a:prstGeom>
          <a:noFill/>
          <a:ln>
            <a:noFill/>
          </a:ln>
        </p:spPr>
      </p:pic>
      <p:sp>
        <p:nvSpPr>
          <p:cNvPr id="1048648" name="TextBox 6"/>
          <p:cNvSpPr txBox="1"/>
          <p:nvPr/>
        </p:nvSpPr>
        <p:spPr>
          <a:xfrm>
            <a:off x="2560320" y="5085080"/>
            <a:ext cx="6238240" cy="646331"/>
          </a:xfrm>
          <a:prstGeom prst="rect">
            <a:avLst/>
          </a:prstGeom>
          <a:noFill/>
        </p:spPr>
        <p:txBody>
          <a:bodyPr wrap="square" rtlCol="0">
            <a:spAutoFit/>
          </a:bodyPr>
          <a:lstStyle/>
          <a:p>
            <a:r>
              <a:rPr lang="en-IN" dirty="0"/>
              <a:t>Figure: screenshots for Home page</a:t>
            </a: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1"/>
          <p:cNvSpPr>
            <a:spLocks noGrp="1"/>
          </p:cNvSpPr>
          <p:nvPr>
            <p:ph type="title"/>
          </p:nvPr>
        </p:nvSpPr>
        <p:spPr>
          <a:xfrm>
            <a:off x="644147" y="1319685"/>
            <a:ext cx="9603275" cy="1049235"/>
          </a:xfrm>
        </p:spPr>
        <p:txBody>
          <a:bodyPr/>
          <a:lstStyle/>
          <a:p>
            <a:r>
              <a:rPr lang="en-US" dirty="0"/>
              <a:t>         </a:t>
            </a:r>
            <a:r>
              <a:rPr lang="en-US" b="1" dirty="0"/>
              <a:t>ABStract</a:t>
            </a:r>
            <a:endParaRPr lang="en-IN" b="1" dirty="0"/>
          </a:p>
        </p:txBody>
      </p:sp>
      <p:sp>
        <p:nvSpPr>
          <p:cNvPr id="1048602" name="Content Placeholder 2"/>
          <p:cNvSpPr>
            <a:spLocks noGrp="1"/>
          </p:cNvSpPr>
          <p:nvPr>
            <p:ph idx="1"/>
          </p:nvPr>
        </p:nvSpPr>
        <p:spPr>
          <a:xfrm>
            <a:off x="1225119" y="1500326"/>
            <a:ext cx="9829736" cy="3966019"/>
          </a:xfrm>
        </p:spPr>
        <p:txBody>
          <a:bodyPr>
            <a:normAutofit/>
          </a:bodyPr>
          <a:lstStyle/>
          <a:p>
            <a:pPr marL="0" indent="0">
              <a:lnSpc>
                <a:spcPct val="115000"/>
              </a:lnSpc>
              <a:spcAft>
                <a:spcPts val="1000"/>
              </a:spcAft>
              <a:buNone/>
            </a:pPr>
            <a:endParaRPr lang="en-IN" sz="1800" kern="100" dirty="0">
              <a:solidFill>
                <a:srgbClr val="000000"/>
              </a:solidFill>
              <a:latin typeface="Times New Roman" panose="02020603050405020304" pitchFamily="18" charset="0"/>
              <a:ea typeface="Calibri" panose="020F0502020204030204" pitchFamily="34" charset="0"/>
            </a:endParaRPr>
          </a:p>
          <a:p>
            <a:pPr marL="0" indent="0" algn="just">
              <a:lnSpc>
                <a:spcPct val="115000"/>
              </a:lnSpc>
              <a:spcAft>
                <a:spcPts val="10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Most of the restaurants at various cities across the globe are using the manual system for customer services. The customer need to go to restaurant to order the food, to book the banquet halls and rooms, where the receptionist will go to manager to make approval of the order and bill. This type of manual ordering system in restaurant will leads to some human errors and time taking process. This Restaurant Service Management which can be used to manage activities like storing customer details, booking rooms and banquet halls, ordering food for rooms, checkout rooms and generating bills. The system provides the information regarding the different services that are available and their status specific to availability. The customers can visit the website and register themselves with the required information that is expected by the system and can easily avail services by one click.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3" name="Picture 3"/>
          <p:cNvPicPr>
            <a:picLocks noChangeAspect="1"/>
          </p:cNvPicPr>
          <p:nvPr/>
        </p:nvPicPr>
        <p:blipFill>
          <a:blip r:embed="rId2" cstate="print"/>
          <a:stretch>
            <a:fillRect/>
          </a:stretch>
        </p:blipFill>
        <p:spPr>
          <a:xfrm>
            <a:off x="5535294" y="1182469"/>
            <a:ext cx="6219825" cy="3073718"/>
          </a:xfrm>
          <a:prstGeom prst="rect">
            <a:avLst/>
          </a:prstGeom>
        </p:spPr>
      </p:pic>
      <p:sp>
        <p:nvSpPr>
          <p:cNvPr id="1048649" name="TextBox 4"/>
          <p:cNvSpPr txBox="1"/>
          <p:nvPr/>
        </p:nvSpPr>
        <p:spPr>
          <a:xfrm>
            <a:off x="6237286" y="4667012"/>
            <a:ext cx="4815840" cy="891540"/>
          </a:xfrm>
          <a:prstGeom prst="rect">
            <a:avLst/>
          </a:prstGeom>
          <a:noFill/>
        </p:spPr>
        <p:txBody>
          <a:bodyPr wrap="square" rtlCol="0">
            <a:spAutoFit/>
          </a:bodyPr>
          <a:lstStyle/>
          <a:p>
            <a:endParaRPr lang="en-IN" dirty="0"/>
          </a:p>
          <a:p>
            <a:r>
              <a:rPr lang="en-IN" dirty="0"/>
              <a:t>Figure: screenshot for Gallery page</a:t>
            </a:r>
          </a:p>
          <a:p>
            <a:endParaRPr lang="en-IN" dirty="0"/>
          </a:p>
        </p:txBody>
      </p:sp>
      <p:pic>
        <p:nvPicPr>
          <p:cNvPr id="2097184" name="Picture 5"/>
          <p:cNvPicPr>
            <a:picLocks noChangeAspect="1"/>
          </p:cNvPicPr>
          <p:nvPr/>
        </p:nvPicPr>
        <p:blipFill>
          <a:blip r:embed="rId3" cstate="print"/>
          <a:stretch>
            <a:fillRect/>
          </a:stretch>
        </p:blipFill>
        <p:spPr>
          <a:xfrm>
            <a:off x="187325" y="1077853"/>
            <a:ext cx="4821555" cy="3073717"/>
          </a:xfrm>
          <a:prstGeom prst="rect">
            <a:avLst/>
          </a:prstGeom>
        </p:spPr>
      </p:pic>
      <p:sp>
        <p:nvSpPr>
          <p:cNvPr id="1048650" name="TextBox 6"/>
          <p:cNvSpPr txBox="1"/>
          <p:nvPr/>
        </p:nvSpPr>
        <p:spPr>
          <a:xfrm>
            <a:off x="528320" y="4968240"/>
            <a:ext cx="4480560" cy="646331"/>
          </a:xfrm>
          <a:prstGeom prst="rect">
            <a:avLst/>
          </a:prstGeom>
          <a:noFill/>
        </p:spPr>
        <p:txBody>
          <a:bodyPr wrap="square" rtlCol="0">
            <a:spAutoFit/>
          </a:bodyPr>
          <a:lstStyle/>
          <a:p>
            <a:r>
              <a:rPr lang="en-IN" dirty="0"/>
              <a:t>Figure: screenshot for About us  page</a:t>
            </a:r>
          </a:p>
          <a:p>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Title 1"/>
          <p:cNvSpPr>
            <a:spLocks noGrp="1"/>
          </p:cNvSpPr>
          <p:nvPr>
            <p:ph type="title"/>
          </p:nvPr>
        </p:nvSpPr>
        <p:spPr/>
        <p:txBody>
          <a:bodyPr/>
          <a:lstStyle/>
          <a:p>
            <a:br>
              <a:rPr lang="en-IN" b="1" dirty="0"/>
            </a:br>
            <a:r>
              <a:rPr lang="en-IN" b="1" dirty="0"/>
              <a:t>TESTING</a:t>
            </a:r>
          </a:p>
        </p:txBody>
      </p:sp>
      <p:pic>
        <p:nvPicPr>
          <p:cNvPr id="2097185" name="Picture 2"/>
          <p:cNvPicPr>
            <a:picLocks noChangeAspect="1"/>
          </p:cNvPicPr>
          <p:nvPr/>
        </p:nvPicPr>
        <p:blipFill>
          <a:blip r:embed="rId2"/>
          <a:stretch>
            <a:fillRect/>
          </a:stretch>
        </p:blipFill>
        <p:spPr>
          <a:xfrm>
            <a:off x="846137" y="2355850"/>
            <a:ext cx="3773805" cy="2735580"/>
          </a:xfrm>
          <a:prstGeom prst="rect">
            <a:avLst/>
          </a:prstGeom>
        </p:spPr>
      </p:pic>
      <p:pic>
        <p:nvPicPr>
          <p:cNvPr id="2097186" name="Picture 3"/>
          <p:cNvPicPr>
            <a:picLocks noChangeAspect="1"/>
          </p:cNvPicPr>
          <p:nvPr/>
        </p:nvPicPr>
        <p:blipFill>
          <a:blip r:embed="rId3"/>
          <a:stretch>
            <a:fillRect/>
          </a:stretch>
        </p:blipFill>
        <p:spPr>
          <a:xfrm>
            <a:off x="6096000" y="2371090"/>
            <a:ext cx="4030345" cy="2790190"/>
          </a:xfrm>
          <a:prstGeom prst="rect">
            <a:avLst/>
          </a:prstGeom>
        </p:spPr>
      </p:pic>
      <p:sp>
        <p:nvSpPr>
          <p:cNvPr id="1048652" name="TextBox 4"/>
          <p:cNvSpPr txBox="1"/>
          <p:nvPr/>
        </p:nvSpPr>
        <p:spPr>
          <a:xfrm>
            <a:off x="846137" y="5323840"/>
            <a:ext cx="3939223" cy="646331"/>
          </a:xfrm>
          <a:prstGeom prst="rect">
            <a:avLst/>
          </a:prstGeom>
          <a:noFill/>
        </p:spPr>
        <p:txBody>
          <a:bodyPr wrap="square" rtlCol="0">
            <a:spAutoFit/>
          </a:bodyPr>
          <a:lstStyle/>
          <a:p>
            <a:r>
              <a:rPr lang="en-IN" dirty="0"/>
              <a:t>Figure: fields are  empty</a:t>
            </a:r>
          </a:p>
          <a:p>
            <a:endParaRPr lang="en-IN" dirty="0"/>
          </a:p>
        </p:txBody>
      </p:sp>
      <p:sp>
        <p:nvSpPr>
          <p:cNvPr id="1048653" name="TextBox 6"/>
          <p:cNvSpPr txBox="1"/>
          <p:nvPr/>
        </p:nvSpPr>
        <p:spPr>
          <a:xfrm>
            <a:off x="6177280" y="5091430"/>
            <a:ext cx="4206240" cy="891540"/>
          </a:xfrm>
          <a:prstGeom prst="rect">
            <a:avLst/>
          </a:prstGeom>
          <a:noFill/>
        </p:spPr>
        <p:txBody>
          <a:bodyPr wrap="square" rtlCol="0">
            <a:spAutoFit/>
          </a:bodyPr>
          <a:lstStyle/>
          <a:p>
            <a:endParaRPr lang="en-IN" dirty="0"/>
          </a:p>
          <a:p>
            <a:r>
              <a:rPr lang="en-IN" dirty="0"/>
              <a:t>                  Figure: Invalid user</a:t>
            </a:r>
          </a:p>
          <a:p>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7" name="Picture 1"/>
          <p:cNvPicPr>
            <a:picLocks noChangeAspect="1"/>
          </p:cNvPicPr>
          <p:nvPr/>
        </p:nvPicPr>
        <p:blipFill>
          <a:blip r:embed="rId2"/>
          <a:stretch>
            <a:fillRect/>
          </a:stretch>
        </p:blipFill>
        <p:spPr>
          <a:xfrm>
            <a:off x="628649" y="4140645"/>
            <a:ext cx="6223000" cy="1281430"/>
          </a:xfrm>
          <a:prstGeom prst="rect">
            <a:avLst/>
          </a:prstGeom>
        </p:spPr>
      </p:pic>
      <p:pic>
        <p:nvPicPr>
          <p:cNvPr id="2097188" name="Picture 2"/>
          <p:cNvPicPr>
            <a:picLocks noChangeAspect="1"/>
          </p:cNvPicPr>
          <p:nvPr/>
        </p:nvPicPr>
        <p:blipFill>
          <a:blip r:embed="rId3"/>
          <a:stretch>
            <a:fillRect/>
          </a:stretch>
        </p:blipFill>
        <p:spPr>
          <a:xfrm>
            <a:off x="766762" y="2132965"/>
            <a:ext cx="5946775" cy="1296035"/>
          </a:xfrm>
          <a:prstGeom prst="rect">
            <a:avLst/>
          </a:prstGeom>
        </p:spPr>
      </p:pic>
      <p:sp>
        <p:nvSpPr>
          <p:cNvPr id="1048654" name="Title 6"/>
          <p:cNvSpPr>
            <a:spLocks noGrp="1"/>
          </p:cNvSpPr>
          <p:nvPr>
            <p:ph type="title"/>
          </p:nvPr>
        </p:nvSpPr>
        <p:spPr/>
        <p:txBody>
          <a:bodyPr/>
          <a:lstStyle/>
          <a:p>
            <a:br>
              <a:rPr lang="en-IN" b="1" dirty="0"/>
            </a:br>
            <a:r>
              <a:rPr lang="en-IN" b="1" dirty="0"/>
              <a:t>RESULTS</a:t>
            </a:r>
          </a:p>
        </p:txBody>
      </p:sp>
      <p:sp>
        <p:nvSpPr>
          <p:cNvPr id="1048655" name="TextBox 7"/>
          <p:cNvSpPr txBox="1"/>
          <p:nvPr/>
        </p:nvSpPr>
        <p:spPr>
          <a:xfrm>
            <a:off x="1117600" y="3566160"/>
            <a:ext cx="5496560" cy="646331"/>
          </a:xfrm>
          <a:prstGeom prst="rect">
            <a:avLst/>
          </a:prstGeom>
          <a:noFill/>
        </p:spPr>
        <p:txBody>
          <a:bodyPr wrap="square" rtlCol="0">
            <a:spAutoFit/>
          </a:bodyPr>
          <a:lstStyle/>
          <a:p>
            <a:r>
              <a:rPr lang="en-IN" dirty="0"/>
              <a:t>Figure: screenshot for Admin manage rooms</a:t>
            </a:r>
          </a:p>
          <a:p>
            <a:endParaRPr lang="en-IN" dirty="0"/>
          </a:p>
        </p:txBody>
      </p:sp>
      <p:sp>
        <p:nvSpPr>
          <p:cNvPr id="1048656" name="TextBox 8"/>
          <p:cNvSpPr txBox="1"/>
          <p:nvPr/>
        </p:nvSpPr>
        <p:spPr>
          <a:xfrm>
            <a:off x="965200" y="5547360"/>
            <a:ext cx="5648960" cy="646331"/>
          </a:xfrm>
          <a:prstGeom prst="rect">
            <a:avLst/>
          </a:prstGeom>
          <a:noFill/>
        </p:spPr>
        <p:txBody>
          <a:bodyPr wrap="square" rtlCol="0">
            <a:spAutoFit/>
          </a:bodyPr>
          <a:lstStyle/>
          <a:p>
            <a:r>
              <a:rPr lang="en-IN" dirty="0"/>
              <a:t>Figure: screenshot for Admin manage halls</a:t>
            </a:r>
          </a:p>
          <a:p>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9" name="Picture 3"/>
          <p:cNvPicPr>
            <a:picLocks noChangeAspect="1"/>
          </p:cNvPicPr>
          <p:nvPr/>
        </p:nvPicPr>
        <p:blipFill>
          <a:blip r:embed="rId2"/>
          <a:stretch>
            <a:fillRect/>
          </a:stretch>
        </p:blipFill>
        <p:spPr>
          <a:xfrm>
            <a:off x="495300" y="136336"/>
            <a:ext cx="6223000" cy="1040130"/>
          </a:xfrm>
          <a:prstGeom prst="rect">
            <a:avLst/>
          </a:prstGeom>
        </p:spPr>
      </p:pic>
      <p:pic>
        <p:nvPicPr>
          <p:cNvPr id="2097190" name="Picture 5"/>
          <p:cNvPicPr>
            <a:picLocks noChangeAspect="1"/>
          </p:cNvPicPr>
          <p:nvPr/>
        </p:nvPicPr>
        <p:blipFill>
          <a:blip r:embed="rId3"/>
          <a:stretch>
            <a:fillRect/>
          </a:stretch>
        </p:blipFill>
        <p:spPr>
          <a:xfrm>
            <a:off x="495300" y="1924380"/>
            <a:ext cx="6045200" cy="3389300"/>
          </a:xfrm>
          <a:prstGeom prst="rect">
            <a:avLst/>
          </a:prstGeom>
        </p:spPr>
      </p:pic>
      <p:sp>
        <p:nvSpPr>
          <p:cNvPr id="1048657" name="TextBox 6"/>
          <p:cNvSpPr txBox="1"/>
          <p:nvPr/>
        </p:nvSpPr>
        <p:spPr>
          <a:xfrm>
            <a:off x="495300" y="1371600"/>
            <a:ext cx="6129020" cy="646331"/>
          </a:xfrm>
          <a:prstGeom prst="rect">
            <a:avLst/>
          </a:prstGeom>
          <a:noFill/>
        </p:spPr>
        <p:txBody>
          <a:bodyPr wrap="square" rtlCol="0">
            <a:spAutoFit/>
          </a:bodyPr>
          <a:lstStyle/>
          <a:p>
            <a:r>
              <a:rPr lang="en-IN" dirty="0"/>
              <a:t>Figure: screenshot for Admin manage restaurant</a:t>
            </a:r>
          </a:p>
          <a:p>
            <a:endParaRPr lang="en-IN" dirty="0"/>
          </a:p>
        </p:txBody>
      </p:sp>
      <p:sp>
        <p:nvSpPr>
          <p:cNvPr id="1048658" name="TextBox 7"/>
          <p:cNvSpPr txBox="1"/>
          <p:nvPr/>
        </p:nvSpPr>
        <p:spPr>
          <a:xfrm>
            <a:off x="812800" y="5486400"/>
            <a:ext cx="5996940" cy="646331"/>
          </a:xfrm>
          <a:prstGeom prst="rect">
            <a:avLst/>
          </a:prstGeom>
          <a:noFill/>
        </p:spPr>
        <p:txBody>
          <a:bodyPr wrap="square" rtlCol="0">
            <a:spAutoFit/>
          </a:bodyPr>
          <a:lstStyle/>
          <a:p>
            <a:r>
              <a:rPr lang="en-IN" dirty="0"/>
              <a:t>Figure: screenshot for room booking successful</a:t>
            </a:r>
          </a:p>
          <a:p>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1" name="Picture 5"/>
          <p:cNvPicPr>
            <a:picLocks noChangeAspect="1"/>
          </p:cNvPicPr>
          <p:nvPr/>
        </p:nvPicPr>
        <p:blipFill>
          <a:blip r:embed="rId2"/>
          <a:stretch>
            <a:fillRect/>
          </a:stretch>
        </p:blipFill>
        <p:spPr>
          <a:xfrm>
            <a:off x="162560" y="640080"/>
            <a:ext cx="5486400" cy="3952240"/>
          </a:xfrm>
          <a:prstGeom prst="rect">
            <a:avLst/>
          </a:prstGeom>
        </p:spPr>
      </p:pic>
      <p:pic>
        <p:nvPicPr>
          <p:cNvPr id="2097192" name="Picture 7"/>
          <p:cNvPicPr>
            <a:picLocks noChangeAspect="1"/>
          </p:cNvPicPr>
          <p:nvPr/>
        </p:nvPicPr>
        <p:blipFill>
          <a:blip r:embed="rId3"/>
          <a:stretch>
            <a:fillRect/>
          </a:stretch>
        </p:blipFill>
        <p:spPr>
          <a:xfrm>
            <a:off x="6187440" y="782320"/>
            <a:ext cx="5740400" cy="3810000"/>
          </a:xfrm>
          <a:prstGeom prst="rect">
            <a:avLst/>
          </a:prstGeom>
        </p:spPr>
      </p:pic>
      <p:sp>
        <p:nvSpPr>
          <p:cNvPr id="1048659" name="TextBox 8"/>
          <p:cNvSpPr txBox="1"/>
          <p:nvPr/>
        </p:nvSpPr>
        <p:spPr>
          <a:xfrm>
            <a:off x="619760" y="5090160"/>
            <a:ext cx="5273040" cy="646331"/>
          </a:xfrm>
          <a:prstGeom prst="rect">
            <a:avLst/>
          </a:prstGeom>
          <a:noFill/>
        </p:spPr>
        <p:txBody>
          <a:bodyPr wrap="square" rtlCol="0">
            <a:spAutoFit/>
          </a:bodyPr>
          <a:lstStyle/>
          <a:p>
            <a:r>
              <a:rPr lang="en-IN" dirty="0"/>
              <a:t>Figure: screenshot for hall booking successful</a:t>
            </a:r>
          </a:p>
          <a:p>
            <a:endParaRPr lang="en-IN" dirty="0"/>
          </a:p>
        </p:txBody>
      </p:sp>
      <p:sp>
        <p:nvSpPr>
          <p:cNvPr id="1048660" name="TextBox 9"/>
          <p:cNvSpPr txBox="1"/>
          <p:nvPr/>
        </p:nvSpPr>
        <p:spPr>
          <a:xfrm>
            <a:off x="6390640" y="5090160"/>
            <a:ext cx="4754880" cy="646331"/>
          </a:xfrm>
          <a:prstGeom prst="rect">
            <a:avLst/>
          </a:prstGeom>
          <a:noFill/>
        </p:spPr>
        <p:txBody>
          <a:bodyPr wrap="square" rtlCol="0">
            <a:spAutoFit/>
          </a:bodyPr>
          <a:lstStyle/>
          <a:p>
            <a:r>
              <a:rPr lang="en-IN" dirty="0"/>
              <a:t>Figure: screenshot for successful food order</a:t>
            </a:r>
          </a:p>
          <a:p>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3" name="Picture 6"/>
          <p:cNvPicPr>
            <a:picLocks noChangeAspect="1"/>
          </p:cNvPicPr>
          <p:nvPr/>
        </p:nvPicPr>
        <p:blipFill>
          <a:blip r:embed="rId2"/>
          <a:stretch>
            <a:fillRect/>
          </a:stretch>
        </p:blipFill>
        <p:spPr>
          <a:xfrm>
            <a:off x="383858" y="1288232"/>
            <a:ext cx="5191482" cy="3588567"/>
          </a:xfrm>
          <a:prstGeom prst="rect">
            <a:avLst/>
          </a:prstGeom>
        </p:spPr>
      </p:pic>
      <p:pic>
        <p:nvPicPr>
          <p:cNvPr id="2097194" name="Picture 8"/>
          <p:cNvPicPr>
            <a:picLocks noChangeAspect="1"/>
          </p:cNvPicPr>
          <p:nvPr/>
        </p:nvPicPr>
        <p:blipFill>
          <a:blip r:embed="rId3"/>
          <a:stretch>
            <a:fillRect/>
          </a:stretch>
        </p:blipFill>
        <p:spPr>
          <a:xfrm>
            <a:off x="6096000" y="1113094"/>
            <a:ext cx="5862320" cy="4078666"/>
          </a:xfrm>
          <a:prstGeom prst="rect">
            <a:avLst/>
          </a:prstGeom>
        </p:spPr>
      </p:pic>
      <p:sp>
        <p:nvSpPr>
          <p:cNvPr id="1048661" name="TextBox 10"/>
          <p:cNvSpPr txBox="1"/>
          <p:nvPr/>
        </p:nvSpPr>
        <p:spPr>
          <a:xfrm>
            <a:off x="579120" y="5344160"/>
            <a:ext cx="4378960" cy="891539"/>
          </a:xfrm>
          <a:prstGeom prst="rect">
            <a:avLst/>
          </a:prstGeom>
          <a:noFill/>
        </p:spPr>
        <p:txBody>
          <a:bodyPr wrap="square" rtlCol="0">
            <a:spAutoFit/>
          </a:bodyPr>
          <a:lstStyle/>
          <a:p>
            <a:r>
              <a:rPr lang="en-IN" dirty="0"/>
              <a:t>Figure: screenshot for payment successful</a:t>
            </a:r>
          </a:p>
          <a:p>
            <a:endParaRPr lang="en-IN" dirty="0"/>
          </a:p>
        </p:txBody>
      </p:sp>
      <p:sp>
        <p:nvSpPr>
          <p:cNvPr id="1048662" name="TextBox 11"/>
          <p:cNvSpPr txBox="1"/>
          <p:nvPr/>
        </p:nvSpPr>
        <p:spPr>
          <a:xfrm>
            <a:off x="6654800" y="5569768"/>
            <a:ext cx="4643120" cy="646331"/>
          </a:xfrm>
          <a:prstGeom prst="rect">
            <a:avLst/>
          </a:prstGeom>
          <a:noFill/>
        </p:spPr>
        <p:txBody>
          <a:bodyPr wrap="square" rtlCol="0">
            <a:spAutoFit/>
          </a:bodyPr>
          <a:lstStyle/>
          <a:p>
            <a:r>
              <a:rPr lang="en-IN" dirty="0"/>
              <a:t>Figure: screenshot for feedback successful</a:t>
            </a:r>
          </a:p>
          <a:p>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5" name="Picture 1"/>
          <p:cNvPicPr>
            <a:picLocks noChangeAspect="1"/>
          </p:cNvPicPr>
          <p:nvPr/>
        </p:nvPicPr>
        <p:blipFill>
          <a:blip r:embed="rId2"/>
          <a:stretch>
            <a:fillRect/>
          </a:stretch>
        </p:blipFill>
        <p:spPr>
          <a:xfrm>
            <a:off x="6732905" y="1244508"/>
            <a:ext cx="5316855" cy="3479891"/>
          </a:xfrm>
          <a:prstGeom prst="rect">
            <a:avLst/>
          </a:prstGeom>
        </p:spPr>
      </p:pic>
      <p:pic>
        <p:nvPicPr>
          <p:cNvPr id="2097196" name="Picture 3"/>
          <p:cNvPicPr>
            <a:picLocks noChangeAspect="1"/>
          </p:cNvPicPr>
          <p:nvPr/>
        </p:nvPicPr>
        <p:blipFill>
          <a:blip r:embed="rId3"/>
          <a:stretch>
            <a:fillRect/>
          </a:stretch>
        </p:blipFill>
        <p:spPr>
          <a:xfrm>
            <a:off x="405448" y="1115512"/>
            <a:ext cx="6000750" cy="3608887"/>
          </a:xfrm>
          <a:prstGeom prst="rect">
            <a:avLst/>
          </a:prstGeom>
        </p:spPr>
      </p:pic>
      <p:sp>
        <p:nvSpPr>
          <p:cNvPr id="1048663" name="TextBox 6"/>
          <p:cNvSpPr txBox="1"/>
          <p:nvPr/>
        </p:nvSpPr>
        <p:spPr>
          <a:xfrm>
            <a:off x="1859280" y="5039360"/>
            <a:ext cx="6766560" cy="646331"/>
          </a:xfrm>
          <a:prstGeom prst="rect">
            <a:avLst/>
          </a:prstGeom>
          <a:noFill/>
        </p:spPr>
        <p:txBody>
          <a:bodyPr wrap="square" rtlCol="0">
            <a:spAutoFit/>
          </a:bodyPr>
          <a:lstStyle/>
          <a:p>
            <a:r>
              <a:rPr lang="en-IN" dirty="0"/>
              <a:t>Figure: screenshots for edit and delete bookings</a:t>
            </a:r>
          </a:p>
          <a:p>
            <a:endParaRPr lang="en-I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7" name="Picture 2"/>
          <p:cNvPicPr>
            <a:picLocks noChangeAspect="1"/>
          </p:cNvPicPr>
          <p:nvPr/>
        </p:nvPicPr>
        <p:blipFill>
          <a:blip r:embed="rId2"/>
          <a:srcRect/>
          <a:stretch>
            <a:fillRect/>
          </a:stretch>
        </p:blipFill>
        <p:spPr bwMode="auto">
          <a:xfrm>
            <a:off x="272732" y="741680"/>
            <a:ext cx="6546215" cy="1708785"/>
          </a:xfrm>
          <a:prstGeom prst="rect">
            <a:avLst/>
          </a:prstGeom>
          <a:noFill/>
          <a:ln>
            <a:noFill/>
          </a:ln>
        </p:spPr>
      </p:pic>
      <p:pic>
        <p:nvPicPr>
          <p:cNvPr id="2097198" name="Picture 4"/>
          <p:cNvPicPr>
            <a:picLocks noChangeAspect="1"/>
          </p:cNvPicPr>
          <p:nvPr/>
        </p:nvPicPr>
        <p:blipFill>
          <a:blip r:embed="rId3"/>
          <a:srcRect/>
          <a:stretch>
            <a:fillRect/>
          </a:stretch>
        </p:blipFill>
        <p:spPr bwMode="auto">
          <a:xfrm>
            <a:off x="272732" y="2850197"/>
            <a:ext cx="6610350" cy="1807845"/>
          </a:xfrm>
          <a:prstGeom prst="rect">
            <a:avLst/>
          </a:prstGeom>
          <a:noFill/>
          <a:ln>
            <a:noFill/>
          </a:ln>
        </p:spPr>
      </p:pic>
      <p:sp>
        <p:nvSpPr>
          <p:cNvPr id="1048664" name="TextBox 5"/>
          <p:cNvSpPr txBox="1"/>
          <p:nvPr/>
        </p:nvSpPr>
        <p:spPr>
          <a:xfrm>
            <a:off x="450850" y="5191760"/>
            <a:ext cx="6610350" cy="646331"/>
          </a:xfrm>
          <a:prstGeom prst="rect">
            <a:avLst/>
          </a:prstGeom>
          <a:noFill/>
        </p:spPr>
        <p:txBody>
          <a:bodyPr wrap="square" rtlCol="0">
            <a:spAutoFit/>
          </a:bodyPr>
          <a:lstStyle/>
          <a:p>
            <a:r>
              <a:rPr lang="en-IN" dirty="0"/>
              <a:t>Figure: screenshots for view bookings</a:t>
            </a:r>
          </a:p>
          <a:p>
            <a:endParaRPr lang="en-I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9" name="Picture 1"/>
          <p:cNvPicPr>
            <a:picLocks noChangeAspect="1"/>
          </p:cNvPicPr>
          <p:nvPr/>
        </p:nvPicPr>
        <p:blipFill>
          <a:blip r:embed="rId2" cstate="print"/>
          <a:srcRect/>
          <a:stretch>
            <a:fillRect/>
          </a:stretch>
        </p:blipFill>
        <p:spPr bwMode="auto">
          <a:xfrm>
            <a:off x="650240" y="1129665"/>
            <a:ext cx="6223000" cy="1835150"/>
          </a:xfrm>
          <a:prstGeom prst="rect">
            <a:avLst/>
          </a:prstGeom>
          <a:noFill/>
          <a:ln>
            <a:noFill/>
          </a:ln>
        </p:spPr>
      </p:pic>
      <p:sp>
        <p:nvSpPr>
          <p:cNvPr id="1048665" name="TextBox 2"/>
          <p:cNvSpPr txBox="1"/>
          <p:nvPr/>
        </p:nvSpPr>
        <p:spPr>
          <a:xfrm>
            <a:off x="538480" y="3088640"/>
            <a:ext cx="5435600" cy="646331"/>
          </a:xfrm>
          <a:prstGeom prst="rect">
            <a:avLst/>
          </a:prstGeom>
          <a:noFill/>
        </p:spPr>
        <p:txBody>
          <a:bodyPr wrap="square" rtlCol="0">
            <a:spAutoFit/>
          </a:bodyPr>
          <a:lstStyle/>
          <a:p>
            <a:r>
              <a:rPr lang="en-IN" dirty="0"/>
              <a:t>              Figure: screenshot for view feedback</a:t>
            </a:r>
          </a:p>
          <a:p>
            <a:endParaRPr lang="en-I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6" name="TextBox 2"/>
          <p:cNvSpPr txBox="1"/>
          <p:nvPr/>
        </p:nvSpPr>
        <p:spPr>
          <a:xfrm>
            <a:off x="152399" y="356442"/>
            <a:ext cx="6967245" cy="1171988"/>
          </a:xfrm>
          <a:prstGeom prst="rect">
            <a:avLst/>
          </a:prstGeom>
          <a:noFill/>
        </p:spPr>
        <p:txBody>
          <a:bodyPr wrap="square">
            <a:spAutoFit/>
          </a:bodyPr>
          <a:lstStyle/>
          <a:p>
            <a:pPr algn="just">
              <a:lnSpc>
                <a:spcPct val="107000"/>
              </a:lnSpc>
              <a:spcAft>
                <a:spcPts val="800"/>
              </a:spcAft>
            </a:pP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48667" name="Title 1"/>
          <p:cNvSpPr>
            <a:spLocks noGrp="1"/>
          </p:cNvSpPr>
          <p:nvPr>
            <p:ph type="title"/>
          </p:nvPr>
        </p:nvSpPr>
        <p:spPr/>
        <p:txBody>
          <a:bodyPr/>
          <a:lstStyle/>
          <a:p>
            <a:br>
              <a:rPr lang="en-US" sz="3200" b="1" dirty="0">
                <a:effectLst/>
                <a:latin typeface="Times New Roman" panose="02020603050405020304" pitchFamily="18" charset="0"/>
                <a:ea typeface="Calibri" panose="020F0502020204030204" pitchFamily="34" charset="0"/>
                <a:cs typeface="Times New Roman" panose="02020603050405020304" pitchFamily="18" charset="0"/>
              </a:rPr>
            </a:br>
            <a:r>
              <a:rPr lang="en-IN" sz="3200" b="1" dirty="0">
                <a:effectLst/>
                <a:latin typeface="Times New Roman" panose="02020603050405020304" pitchFamily="18" charset="0"/>
                <a:ea typeface="Calibri" panose="020F0502020204030204" pitchFamily="34" charset="0"/>
                <a:cs typeface="Times New Roman" panose="02020603050405020304" pitchFamily="18" charset="0"/>
              </a:rPr>
              <a:t>CONCLUSION</a:t>
            </a:r>
            <a:endParaRPr lang="en-IN" b="1" dirty="0"/>
          </a:p>
        </p:txBody>
      </p:sp>
      <p:sp>
        <p:nvSpPr>
          <p:cNvPr id="1048668" name="Content Placeholder 3"/>
          <p:cNvSpPr>
            <a:spLocks noGrp="1"/>
          </p:cNvSpPr>
          <p:nvPr>
            <p:ph idx="1"/>
          </p:nvPr>
        </p:nvSpPr>
        <p:spPr/>
        <p:txBody>
          <a:bodyPr/>
          <a:lstStyle/>
          <a:p>
            <a:pPr marL="0" indent="0" algn="just">
              <a:buNone/>
            </a:pPr>
            <a:r>
              <a:rPr lang="en-IN" sz="1800" kern="100" dirty="0">
                <a:solidFill>
                  <a:srgbClr val="444444"/>
                </a:solidFill>
                <a:effectLst/>
                <a:latin typeface="Times New Roman" panose="02020603050405020304" pitchFamily="18" charset="0"/>
                <a:ea typeface="Times New Roman" panose="02020603050405020304" pitchFamily="18" charset="0"/>
              </a:rPr>
              <a:t>           Finally, in the Online hotel management system, we want to develop a secure, user-friendly Hotel Management System. This System can take care of each member whether its admin or Customer. This System will Help them to properly Manage their hotel and help in growth without creating any hassle. This system is completely secure since every user is provided with a user name and Password so there is no chance of any unauthorized access. Online Payment, Booking, and cancellation make it easier to use. So, using this system will help in reducing the labour and provide more facility for Customer to like Hotel and visit again and again. </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Title 1"/>
          <p:cNvSpPr>
            <a:spLocks noGrp="1"/>
          </p:cNvSpPr>
          <p:nvPr>
            <p:ph type="title"/>
          </p:nvPr>
        </p:nvSpPr>
        <p:spPr>
          <a:xfrm>
            <a:off x="1543019" y="763879"/>
            <a:ext cx="9603275" cy="1049235"/>
          </a:xfrm>
        </p:spPr>
        <p:txBody>
          <a:bodyPr>
            <a:normAutofit fontScale="90000"/>
          </a:bodyPr>
          <a:lstStyle/>
          <a:p>
            <a:br>
              <a:rPr lang="en-US" dirty="0"/>
            </a:br>
            <a:r>
              <a:rPr lang="en-IN" sz="3600" b="1" dirty="0">
                <a:cs typeface="Times New Roman" panose="02020603050405020304" pitchFamily="18" charset="0"/>
              </a:rPr>
              <a:t>INTRODUCTION</a:t>
            </a:r>
            <a:r>
              <a:rPr lang="en-IN" sz="3200" dirty="0">
                <a:latin typeface="Times New Roman" panose="02020603050405020304" pitchFamily="18" charset="0"/>
                <a:cs typeface="Times New Roman" panose="02020603050405020304" pitchFamily="18" charset="0"/>
              </a:rPr>
              <a:t> </a:t>
            </a:r>
            <a:br>
              <a:rPr lang="en-US" sz="3200" dirty="0">
                <a:latin typeface="Times New Roman" panose="02020603050405020304" pitchFamily="18" charset="0"/>
                <a:cs typeface="Times New Roman" panose="02020603050405020304" pitchFamily="18" charset="0"/>
              </a:rPr>
            </a:br>
            <a:endParaRPr lang="en-IN" dirty="0"/>
          </a:p>
        </p:txBody>
      </p:sp>
      <p:sp>
        <p:nvSpPr>
          <p:cNvPr id="1048604" name="Content Placeholder 2"/>
          <p:cNvSpPr>
            <a:spLocks noGrp="1"/>
          </p:cNvSpPr>
          <p:nvPr>
            <p:ph idx="1"/>
          </p:nvPr>
        </p:nvSpPr>
        <p:spPr/>
        <p:txBody>
          <a:bodyPr/>
          <a:lstStyle/>
          <a:p>
            <a:pPr marL="0" indent="0" algn="jus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project Online Hotel Management System is a web-based application that allows the Hotel Manager &amp; Owner to handle all hotel activities online easily and safely</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gn="jus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Hotel Management System provides room booking, hall booking, ordering the food and view payment details. The system will be so simple and attractive which will make the customer comfortable to use and choose their rooms and halls</a:t>
            </a:r>
            <a:r>
              <a:rPr lang="en-IN"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marL="0" indent="0" algn="jus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Customers can book an available room, halls and order food online and the system will automatically generate the payment details  according to the number of days the type of room and hall is booked.</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9" name="Title 1"/>
          <p:cNvSpPr>
            <a:spLocks noGrp="1"/>
          </p:cNvSpPr>
          <p:nvPr>
            <p:ph type="title"/>
          </p:nvPr>
        </p:nvSpPr>
        <p:spPr/>
        <p:txBody>
          <a:bodyPr/>
          <a:lstStyle/>
          <a:p>
            <a:br>
              <a:rPr lang="en-IN" b="1" dirty="0"/>
            </a:br>
            <a:r>
              <a:rPr lang="en-IN" b="1" dirty="0"/>
              <a:t>FUTURE SCOPE AND ENHANCEMENTS</a:t>
            </a:r>
          </a:p>
        </p:txBody>
      </p:sp>
      <p:sp>
        <p:nvSpPr>
          <p:cNvPr id="1048670" name="Content Placeholder 2"/>
          <p:cNvSpPr>
            <a:spLocks noGrp="1"/>
          </p:cNvSpPr>
          <p:nvPr>
            <p:ph idx="1"/>
          </p:nvPr>
        </p:nvSpPr>
        <p:spPr/>
        <p:txBody>
          <a:bodyPr>
            <a:normAutofit fontScale="66667" lnSpcReduction="20000"/>
          </a:bodyPr>
          <a:lstStyle/>
          <a:p>
            <a:pPr marL="0" indent="0">
              <a:buNone/>
            </a:pPr>
            <a:r>
              <a:rPr lang="en-IN" sz="2900" b="1" kern="100" dirty="0">
                <a:solidFill>
                  <a:srgbClr val="000000"/>
                </a:solidFill>
                <a:effectLst/>
                <a:latin typeface="Times New Roman" panose="02020603050405020304" pitchFamily="18" charset="0"/>
                <a:ea typeface="Times New Roman" panose="02020603050405020304" pitchFamily="18" charset="0"/>
              </a:rPr>
              <a:t>Enhanced Guest Experience:</a:t>
            </a:r>
          </a:p>
          <a:p>
            <a:r>
              <a:rPr lang="en-IN" sz="2900" kern="100" dirty="0">
                <a:solidFill>
                  <a:srgbClr val="000000"/>
                </a:solidFill>
                <a:effectLst/>
                <a:latin typeface="Times New Roman" panose="02020603050405020304" pitchFamily="18" charset="0"/>
                <a:ea typeface="Times New Roman" panose="02020603050405020304" pitchFamily="18" charset="0"/>
              </a:rPr>
              <a:t>Implementing personalized services and experiences for guests based on their preferences and past interactions.</a:t>
            </a:r>
          </a:p>
          <a:p>
            <a:r>
              <a:rPr lang="en-IN" sz="2900" kern="100" dirty="0">
                <a:solidFill>
                  <a:srgbClr val="000000"/>
                </a:solidFill>
                <a:effectLst/>
                <a:latin typeface="Times New Roman" panose="02020603050405020304" pitchFamily="18" charset="0"/>
                <a:ea typeface="Times New Roman" panose="02020603050405020304" pitchFamily="18" charset="0"/>
              </a:rPr>
              <a:t>Integrating mobile apps for easy booking, check-in/out, room service requests, and concierge services.</a:t>
            </a:r>
          </a:p>
          <a:p>
            <a:pPr marL="0" indent="0">
              <a:buNone/>
            </a:pPr>
            <a:r>
              <a:rPr lang="en-US" sz="2900" b="1" dirty="0">
                <a:effectLst/>
                <a:latin typeface="Times New Roman" panose="02020603050405020304" pitchFamily="18" charset="0"/>
                <a:ea typeface="Times New Roman" panose="02020603050405020304" pitchFamily="18" charset="0"/>
              </a:rPr>
              <a:t>Revenue Management:</a:t>
            </a:r>
          </a:p>
          <a:p>
            <a:pPr marR="281940" algn="just">
              <a:lnSpc>
                <a:spcPct val="115000"/>
              </a:lnSpc>
            </a:pPr>
            <a:r>
              <a:rPr lang="en-US" sz="2900" dirty="0">
                <a:effectLst/>
                <a:latin typeface="Times New Roman" panose="02020603050405020304" pitchFamily="18" charset="0"/>
                <a:ea typeface="Times New Roman" panose="02020603050405020304" pitchFamily="18" charset="0"/>
              </a:rPr>
              <a:t>Implementing dynamic pricing strategies based on demand, seasonality, and market trends.</a:t>
            </a:r>
            <a:endParaRPr lang="en-IN" sz="2900" dirty="0">
              <a:effectLst/>
              <a:latin typeface="Times New Roman" panose="02020603050405020304" pitchFamily="18" charset="0"/>
              <a:ea typeface="Times New Roman" panose="02020603050405020304" pitchFamily="18" charset="0"/>
            </a:endParaRPr>
          </a:p>
          <a:p>
            <a:pPr marR="281940" algn="just">
              <a:lnSpc>
                <a:spcPct val="115000"/>
              </a:lnSpc>
            </a:pPr>
            <a:r>
              <a:rPr lang="en-US" sz="2900" dirty="0">
                <a:effectLst/>
                <a:latin typeface="Times New Roman" panose="02020603050405020304" pitchFamily="18" charset="0"/>
                <a:ea typeface="Times New Roman" panose="02020603050405020304" pitchFamily="18" charset="0"/>
              </a:rPr>
              <a:t>Integrating revenue management systems to optimize pricing, inventory, and distribution across various online channels.</a:t>
            </a:r>
            <a:endParaRPr lang="en-IN" sz="2900" dirty="0">
              <a:effectLst/>
              <a:latin typeface="Times New Roman" panose="02020603050405020304" pitchFamily="18" charset="0"/>
              <a:ea typeface="Times New Roman" panose="02020603050405020304" pitchFamily="18" charset="0"/>
            </a:endParaRPr>
          </a:p>
          <a:p>
            <a:pPr marL="6350" marR="281940" indent="-6350" algn="ctr">
              <a:lnSpc>
                <a:spcPct val="176000"/>
              </a:lnSpc>
              <a:spcAft>
                <a:spcPts val="50"/>
              </a:spcAft>
            </a:pPr>
            <a:r>
              <a:rPr lang="en-IN" sz="1800" kern="100" dirty="0">
                <a:solidFill>
                  <a:srgbClr val="000000"/>
                </a:solidFill>
                <a:effectLst/>
                <a:latin typeface="Times New Roman" panose="02020603050405020304" pitchFamily="18" charset="0"/>
                <a:ea typeface="Times New Roman" panose="02020603050405020304" pitchFamily="18" charset="0"/>
              </a:rPr>
              <a:t> </a:t>
            </a:r>
          </a:p>
          <a:p>
            <a:pPr marL="0" indent="0">
              <a:buNone/>
            </a:pP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00" name="Picture 2" descr="150 Appreciation Thank You Message For Your Support Systems"/>
          <p:cNvPicPr>
            <a:picLocks noChangeAspect="1" noChangeArrowheads="1"/>
          </p:cNvPicPr>
          <p:nvPr/>
        </p:nvPicPr>
        <p:blipFill>
          <a:blip r:embed="rId2"/>
          <a:srcRect/>
          <a:stretch>
            <a:fillRect/>
          </a:stretch>
        </p:blipFill>
        <p:spPr bwMode="auto">
          <a:xfrm>
            <a:off x="3238499" y="1436707"/>
            <a:ext cx="5558259" cy="3123718"/>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Title 1"/>
          <p:cNvSpPr>
            <a:spLocks noGrp="1"/>
          </p:cNvSpPr>
          <p:nvPr>
            <p:ph type="title"/>
          </p:nvPr>
        </p:nvSpPr>
        <p:spPr>
          <a:xfrm>
            <a:off x="1543019" y="1228082"/>
            <a:ext cx="9603275" cy="1049235"/>
          </a:xfrm>
        </p:spPr>
        <p:txBody>
          <a:bodyPr/>
          <a:lstStyle/>
          <a:p>
            <a:r>
              <a:rPr lang="en-IN" sz="3200" b="1" dirty="0">
                <a:cs typeface="Times New Roman" panose="02020603050405020304" pitchFamily="18" charset="0"/>
              </a:rPr>
              <a:t>EXISTING SYSTEM WITH DRAWBACKS</a:t>
            </a:r>
            <a:br>
              <a:rPr lang="en-US" sz="3200" dirty="0">
                <a:latin typeface="Times New Roman" panose="02020603050405020304" pitchFamily="18" charset="0"/>
                <a:cs typeface="Times New Roman" panose="02020603050405020304" pitchFamily="18" charset="0"/>
              </a:rPr>
            </a:br>
            <a:endParaRPr lang="en-IN" dirty="0"/>
          </a:p>
        </p:txBody>
      </p:sp>
      <p:sp>
        <p:nvSpPr>
          <p:cNvPr id="1048606" name="Content Placeholder 2"/>
          <p:cNvSpPr>
            <a:spLocks noGrp="1"/>
          </p:cNvSpPr>
          <p:nvPr>
            <p:ph idx="1"/>
          </p:nvPr>
        </p:nvSpPr>
        <p:spPr>
          <a:xfrm>
            <a:off x="1451579" y="2015732"/>
            <a:ext cx="9603275" cy="4291762"/>
          </a:xfrm>
        </p:spPr>
        <p:txBody>
          <a:bodyPr>
            <a:normAutofit/>
          </a:bodyPr>
          <a:lstStyle/>
          <a:p>
            <a:pPr marL="0" lvl="0" indent="0" algn="just">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1.Manual Reservation System</a:t>
            </a:r>
          </a:p>
          <a:p>
            <a:pPr marL="0" lvl="0" indent="0" algn="just">
              <a:lnSpc>
                <a:spcPct val="107000"/>
              </a:lnSpc>
              <a:spcAft>
                <a:spcPts val="800"/>
              </a:spcAft>
              <a:buNone/>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Front Desk Operations</a:t>
            </a:r>
          </a:p>
          <a:p>
            <a:pPr marL="0" lvl="0" indent="0" algn="just">
              <a:lnSpc>
                <a:spcPct val="107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3.Food order</a:t>
            </a:r>
          </a:p>
          <a:p>
            <a:pPr marL="0" lvl="0" indent="0" algn="just">
              <a:lnSpc>
                <a:spcPct val="107000"/>
              </a:lnSpc>
              <a:spcAft>
                <a:spcPts val="800"/>
              </a:spcAft>
              <a:buNone/>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4.Paper-Based Billing </a:t>
            </a:r>
          </a:p>
          <a:p>
            <a:pPr marL="0" lvl="0" indent="0" algn="just">
              <a:lnSpc>
                <a:spcPct val="107000"/>
              </a:lnSpc>
              <a:spcAft>
                <a:spcPts val="80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5.Traditional Feedback Collection</a:t>
            </a:r>
            <a:endParaRPr lang="en-IN"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
          <p:cNvSpPr>
            <a:spLocks noGrp="1"/>
          </p:cNvSpPr>
          <p:nvPr>
            <p:ph type="title"/>
          </p:nvPr>
        </p:nvSpPr>
        <p:spPr/>
        <p:txBody>
          <a:bodyPr>
            <a:normAutofit fontScale="90000"/>
          </a:bodyPr>
          <a:lstStyle/>
          <a:p>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 </a:t>
            </a:r>
            <a:r>
              <a:rPr lang="en-IN" sz="3200" b="1" dirty="0">
                <a:cs typeface="Times New Roman" panose="02020603050405020304" pitchFamily="18" charset="0"/>
              </a:rPr>
              <a:t>PROPOSED SYSTEM WITH FEATURES</a:t>
            </a:r>
            <a:br>
              <a:rPr lang="en-US" sz="3200" b="1" dirty="0">
                <a:cs typeface="Times New Roman" panose="02020603050405020304" pitchFamily="18" charset="0"/>
              </a:rPr>
            </a:br>
            <a:endParaRPr lang="en-IN" b="1" dirty="0"/>
          </a:p>
        </p:txBody>
      </p:sp>
      <p:sp>
        <p:nvSpPr>
          <p:cNvPr id="1048608" name="Content Placeholder 2"/>
          <p:cNvSpPr>
            <a:spLocks noGrp="1"/>
          </p:cNvSpPr>
          <p:nvPr>
            <p:ph idx="1"/>
          </p:nvPr>
        </p:nvSpPr>
        <p:spPr>
          <a:xfrm>
            <a:off x="1451579" y="2015732"/>
            <a:ext cx="9603275" cy="3806570"/>
          </a:xfrm>
        </p:spPr>
        <p:txBody>
          <a:bodyPr>
            <a:normAutofit/>
          </a:bodyPr>
          <a:lstStyle/>
          <a:p>
            <a:pPr marL="0" indent="0" algn="just">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1.Reservation System</a:t>
            </a:r>
          </a:p>
          <a:p>
            <a:pPr marL="0" indent="0" algn="just">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2.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Integrated Front Desk Operations</a:t>
            </a:r>
          </a:p>
          <a:p>
            <a:pPr marL="0" indent="0" algn="just">
              <a:lnSpc>
                <a:spcPct val="107000"/>
              </a:lnSpc>
              <a:spcAft>
                <a:spcPts val="800"/>
              </a:spcAft>
              <a:buNone/>
            </a:pPr>
            <a:r>
              <a:rPr lang="en-IN" sz="1800" dirty="0">
                <a:solidFill>
                  <a:srgbClr val="374151"/>
                </a:solidFill>
                <a:latin typeface="Calibri" panose="020F0502020204030204" pitchFamily="34" charset="0"/>
                <a:ea typeface="Calibri" panose="020F0502020204030204" pitchFamily="34" charset="0"/>
                <a:cs typeface="Times New Roman" panose="02020603050405020304" pitchFamily="18" charset="0"/>
              </a:rPr>
              <a:t>3</a:t>
            </a:r>
            <a:r>
              <a:rPr lang="en-IN" sz="18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Real-time Room Management</a:t>
            </a:r>
          </a:p>
          <a:p>
            <a:pPr marL="0" indent="0" algn="just">
              <a:lnSpc>
                <a:spcPct val="107000"/>
              </a:lnSpc>
              <a:spcAft>
                <a:spcPts val="800"/>
              </a:spcAft>
              <a:buNone/>
            </a:pPr>
            <a:r>
              <a:rPr lang="en-IN" sz="1800" dirty="0">
                <a:latin typeface="Times New Roman" panose="02020603050405020304" pitchFamily="18" charset="0"/>
                <a:ea typeface="Calibri" panose="020F0502020204030204" pitchFamily="34" charset="0"/>
                <a:cs typeface="Times New Roman" panose="02020603050405020304" pitchFamily="18" charset="0"/>
              </a:rPr>
              <a:t>4.</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Automated Feedback Collection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1"/>
          <p:cNvSpPr>
            <a:spLocks noGrp="1"/>
          </p:cNvSpPr>
          <p:nvPr>
            <p:ph type="title"/>
          </p:nvPr>
        </p:nvSpPr>
        <p:spPr>
          <a:xfrm>
            <a:off x="1371601" y="804519"/>
            <a:ext cx="9683254" cy="1069105"/>
          </a:xfrm>
        </p:spPr>
        <p:txBody>
          <a:bodyPr>
            <a:normAutofit/>
          </a:bodyPr>
          <a:lstStyle/>
          <a:p>
            <a:br>
              <a:rPr lang="en-IN" sz="2800" b="1" kern="100" dirty="0">
                <a:solidFill>
                  <a:srgbClr val="000000"/>
                </a:solidFill>
                <a:effectLst/>
                <a:ea typeface="Times New Roman" panose="02020603050405020304" pitchFamily="18" charset="0"/>
              </a:rPr>
            </a:br>
            <a:r>
              <a:rPr lang="en-IN" sz="2800" b="1" kern="100" dirty="0">
                <a:solidFill>
                  <a:srgbClr val="000000"/>
                </a:solidFill>
                <a:effectLst/>
                <a:ea typeface="Times New Roman" panose="02020603050405020304" pitchFamily="18" charset="0"/>
              </a:rPr>
              <a:t> Hardware and Software requirements</a:t>
            </a:r>
            <a:endParaRPr lang="en-IN" sz="2800" dirty="0"/>
          </a:p>
        </p:txBody>
      </p:sp>
      <p:sp>
        <p:nvSpPr>
          <p:cNvPr id="1048614" name="TextBox 3"/>
          <p:cNvSpPr txBox="1"/>
          <p:nvPr/>
        </p:nvSpPr>
        <p:spPr>
          <a:xfrm>
            <a:off x="772160" y="2011680"/>
            <a:ext cx="10505440" cy="2936240"/>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HARDWARE REQUIREMENTS:</a:t>
            </a:r>
          </a:p>
          <a:p>
            <a:r>
              <a:rPr lang="en-US" sz="1400" dirty="0">
                <a:latin typeface="Times New Roman" panose="02020603050405020304" pitchFamily="18" charset="0"/>
                <a:cs typeface="Times New Roman" panose="02020603050405020304" pitchFamily="18" charset="0"/>
              </a:rPr>
              <a:t>The following are the hardware requirements which we have used in our project.</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Processor needed: Any Processor with speed 1.1GHz.</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RAM: 8 GB or more.</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Hard disk: 512 GB or more.</a:t>
            </a:r>
          </a:p>
          <a:p>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SOFTWARE REQUIREMENTS:</a:t>
            </a:r>
          </a:p>
          <a:p>
            <a:r>
              <a:rPr lang="en-US" sz="1400" dirty="0">
                <a:latin typeface="Times New Roman" panose="02020603050405020304" pitchFamily="18" charset="0"/>
                <a:cs typeface="Times New Roman" panose="02020603050405020304" pitchFamily="18" charset="0"/>
              </a:rPr>
              <a:t>The following are the software requirements, technologies specified in our project.</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Operating System: Windows 7 or Higher.</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Language: Java.</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Front – End: HTML, CSS, Java Script.</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Back – End: My SQL.</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Web Server: XAMPP.</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Software: POSTMAN.</a:t>
            </a:r>
            <a:endParaRPr lang="en-I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TextBox 6"/>
          <p:cNvSpPr txBox="1"/>
          <p:nvPr/>
        </p:nvSpPr>
        <p:spPr>
          <a:xfrm>
            <a:off x="798990" y="301841"/>
            <a:ext cx="4918229" cy="584775"/>
          </a:xfrm>
          <a:prstGeom prst="rect">
            <a:avLst/>
          </a:prstGeom>
          <a:noFill/>
        </p:spPr>
        <p:txBody>
          <a:bodyPr wrap="square" rtlCol="0">
            <a:spAutoFit/>
          </a:bodyPr>
          <a:lstStyle/>
          <a:p>
            <a:r>
              <a:rPr lang="en-US" sz="3200" b="1" dirty="0">
                <a:latin typeface="+mj-lt"/>
                <a:cs typeface="Times New Roman" panose="02020603050405020304" pitchFamily="18" charset="0"/>
              </a:rPr>
              <a:t>DATA FLOW ANALYSIS</a:t>
            </a:r>
          </a:p>
        </p:txBody>
      </p:sp>
      <p:sp>
        <p:nvSpPr>
          <p:cNvPr id="1048619" name="TextBox 8"/>
          <p:cNvSpPr txBox="1"/>
          <p:nvPr/>
        </p:nvSpPr>
        <p:spPr>
          <a:xfrm>
            <a:off x="156809" y="970384"/>
            <a:ext cx="270769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BLOCK DIAGRAM</a:t>
            </a:r>
            <a:endParaRPr lang="en-IN" b="1" dirty="0">
              <a:latin typeface="Times New Roman" panose="02020603050405020304" pitchFamily="18" charset="0"/>
              <a:cs typeface="Times New Roman" panose="02020603050405020304" pitchFamily="18" charset="0"/>
            </a:endParaRPr>
          </a:p>
        </p:txBody>
      </p:sp>
      <p:pic>
        <p:nvPicPr>
          <p:cNvPr id="2097154" name="Picture 1"/>
          <p:cNvPicPr>
            <a:picLocks noChangeAspect="1"/>
          </p:cNvPicPr>
          <p:nvPr/>
        </p:nvPicPr>
        <p:blipFill>
          <a:blip r:embed="rId2"/>
          <a:srcRect/>
          <a:stretch>
            <a:fillRect/>
          </a:stretch>
        </p:blipFill>
        <p:spPr bwMode="auto">
          <a:xfrm>
            <a:off x="3080067" y="1536700"/>
            <a:ext cx="6031865" cy="3784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TextBox 1"/>
          <p:cNvSpPr txBox="1"/>
          <p:nvPr/>
        </p:nvSpPr>
        <p:spPr>
          <a:xfrm>
            <a:off x="546847" y="340659"/>
            <a:ext cx="5432612" cy="1196340"/>
          </a:xfrm>
          <a:prstGeom prst="rect">
            <a:avLst/>
          </a:prstGeom>
          <a:noFill/>
        </p:spPr>
        <p:txBody>
          <a:bodyPr wrap="square" rtlCol="0">
            <a:spAutoFit/>
          </a:bodyPr>
          <a:lstStyle/>
          <a:p>
            <a:r>
              <a:rPr lang="en-US" sz="2000" b="1" dirty="0">
                <a:effectLst/>
                <a:latin typeface="Times New Roman" panose="02020603050405020304" pitchFamily="18" charset="0"/>
                <a:ea typeface="Calibri" panose="020F0502020204030204" pitchFamily="34" charset="0"/>
              </a:rPr>
              <a:t>Data Flow Diagrams:</a:t>
            </a:r>
          </a:p>
          <a:p>
            <a:pPr marL="285750" indent="-285750">
              <a:buFont typeface="Wingdings" panose="05000000000000000000" pitchFamily="2" charset="2"/>
              <a:buChar char="Ø"/>
            </a:pPr>
            <a:r>
              <a:rPr lang="en-IN" dirty="0">
                <a:latin typeface="Times New Roman" panose="02020603050405020304" pitchFamily="18" charset="0"/>
                <a:ea typeface="Calibri" panose="020F0502020204030204" pitchFamily="34" charset="0"/>
              </a:rPr>
              <a:t> Context level DFD          </a:t>
            </a:r>
          </a:p>
          <a:p>
            <a:pPr marL="285750" indent="-285750">
              <a:buFont typeface="Wingdings" panose="05000000000000000000" pitchFamily="2" charset="2"/>
              <a:buChar char="Ø"/>
            </a:pPr>
            <a:r>
              <a:rPr lang="en-IN" dirty="0">
                <a:latin typeface="Times New Roman" panose="02020603050405020304" pitchFamily="18" charset="0"/>
                <a:ea typeface="Calibri" panose="020F0502020204030204" pitchFamily="34" charset="0"/>
              </a:rPr>
              <a:t> Top level DFD</a:t>
            </a:r>
            <a:endParaRPr lang="en-IN" dirty="0"/>
          </a:p>
          <a:p>
            <a:endParaRPr lang="en-IN" dirty="0"/>
          </a:p>
        </p:txBody>
      </p:sp>
      <p:sp>
        <p:nvSpPr>
          <p:cNvPr id="1048621" name="TextBox 2"/>
          <p:cNvSpPr txBox="1"/>
          <p:nvPr/>
        </p:nvSpPr>
        <p:spPr>
          <a:xfrm>
            <a:off x="484094" y="1362636"/>
            <a:ext cx="3092824"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Context Level DFD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2097155" name="Picture 4"/>
          <p:cNvPicPr>
            <a:picLocks noChangeAspect="1"/>
          </p:cNvPicPr>
          <p:nvPr/>
        </p:nvPicPr>
        <p:blipFill>
          <a:blip r:embed="rId2"/>
          <a:stretch>
            <a:fillRect/>
          </a:stretch>
        </p:blipFill>
        <p:spPr>
          <a:xfrm>
            <a:off x="399660" y="1859311"/>
            <a:ext cx="7671318" cy="2472612"/>
          </a:xfrm>
          <a:prstGeom prst="rect">
            <a:avLst/>
          </a:prstGeom>
        </p:spPr>
      </p:pic>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968</Words>
  <Application>Microsoft Office PowerPoint</Application>
  <PresentationFormat>Widescreen</PresentationFormat>
  <Paragraphs>125</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Gill Sans MT</vt:lpstr>
      <vt:lpstr>Times New Roman</vt:lpstr>
      <vt:lpstr>Wingdings</vt:lpstr>
      <vt:lpstr>Gallery</vt:lpstr>
      <vt:lpstr>                                               HOTEL MANAGEMENT  FOR   “OCCASION FAMILY RESTAURANT AND BANQUET HALL”        </vt:lpstr>
      <vt:lpstr>CONTENTS</vt:lpstr>
      <vt:lpstr>         ABStract</vt:lpstr>
      <vt:lpstr> INTRODUCTION  </vt:lpstr>
      <vt:lpstr>EXISTING SYSTEM WITH DRAWBACKS </vt:lpstr>
      <vt:lpstr>  PROPOSED SYSTEM WITH FEATURES </vt:lpstr>
      <vt:lpstr>  Hardware and Software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IMPLEMENTATION</vt:lpstr>
      <vt:lpstr>PowerPoint Presentation</vt:lpstr>
      <vt:lpstr>PowerPoint Presentation</vt:lpstr>
      <vt:lpstr>PowerPoint Presentation</vt:lpstr>
      <vt:lpstr> TESTING</vt:lpstr>
      <vt:lpstr> RESULTS</vt:lpstr>
      <vt:lpstr>PowerPoint Presentation</vt:lpstr>
      <vt:lpstr>PowerPoint Presentation</vt:lpstr>
      <vt:lpstr>PowerPoint Presentation</vt:lpstr>
      <vt:lpstr>PowerPoint Presentation</vt:lpstr>
      <vt:lpstr>PowerPoint Presentation</vt:lpstr>
      <vt:lpstr>PowerPoint Presentation</vt:lpstr>
      <vt:lpstr> CONCLUSION</vt:lpstr>
      <vt:lpstr> FUTURE SCOPE AND ENHANCEMENTS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AND ENGINEERING                     MINI project seminar             UNRESERVED E-BUS TICKETING SYSTEM</dc:title>
  <dc:creator>JANNU SONI</dc:creator>
  <cp:lastModifiedBy>Saraswathi Sriharshini</cp:lastModifiedBy>
  <cp:revision>3</cp:revision>
  <dcterms:created xsi:type="dcterms:W3CDTF">2023-09-19T04:27:42Z</dcterms:created>
  <dcterms:modified xsi:type="dcterms:W3CDTF">2025-03-10T17:04:56Z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7a26750268344e479dc45c6e182b6bd4</vt:lpwstr>
  </property>
</Properties>
</file>